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bookmarkIdSeed="3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639" r:id="rId5"/>
    <p:sldId id="648" r:id="rId6"/>
    <p:sldId id="685" r:id="rId7"/>
    <p:sldId id="640" r:id="rId8"/>
    <p:sldId id="642" r:id="rId9"/>
    <p:sldId id="645" r:id="rId10"/>
    <p:sldId id="671" r:id="rId11"/>
    <p:sldId id="686" r:id="rId12"/>
    <p:sldId id="650" r:id="rId13"/>
    <p:sldId id="673" r:id="rId14"/>
    <p:sldId id="674" r:id="rId15"/>
    <p:sldId id="688" r:id="rId16"/>
    <p:sldId id="677" r:id="rId17"/>
    <p:sldId id="647" r:id="rId18"/>
    <p:sldId id="654" r:id="rId19"/>
    <p:sldId id="676" r:id="rId20"/>
    <p:sldId id="687" r:id="rId21"/>
    <p:sldId id="678" r:id="rId22"/>
    <p:sldId id="679" r:id="rId23"/>
    <p:sldId id="680" r:id="rId24"/>
    <p:sldId id="681" r:id="rId25"/>
    <p:sldId id="683" r:id="rId26"/>
    <p:sldId id="668" r:id="rId27"/>
  </p:sldIdLst>
  <p:sldSz cx="12192000" cy="6858000"/>
  <p:notesSz cx="6858000" cy="9947275"/>
  <p:embeddedFontLst>
    <p:embeddedFont>
      <p:font typeface="Cambria Math" panose="02040503050406030204" pitchFamily="18" charset="0"/>
      <p:regular r:id="rId30"/>
    </p:embeddedFont>
    <p:embeddedFont>
      <p:font typeface="TUOS Blake" panose="020B0604020202020204" charset="0"/>
      <p:regular r:id="rId31"/>
      <p:bold r:id="rId32"/>
      <p:italic r:id="rId33"/>
    </p:embeddedFont>
    <p:embeddedFont>
      <p:font typeface="TUOS Stephenson" panose="020B0604020202020204" charset="0"/>
      <p:regular r:id="rId34"/>
      <p:bold r:id="rId35"/>
      <p:italic r:id="rId36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4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9FF99"/>
    <a:srgbClr val="33CC33"/>
    <a:srgbClr val="822B8C"/>
    <a:srgbClr val="2A196F"/>
    <a:srgbClr val="9B720D"/>
    <a:srgbClr val="EDB120"/>
    <a:srgbClr val="DE5214"/>
    <a:srgbClr val="9C1D2D"/>
    <a:srgbClr val="8DB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91209" autoAdjust="0"/>
  </p:normalViewPr>
  <p:slideViewPr>
    <p:cSldViewPr snapToGrid="0">
      <p:cViewPr varScale="1">
        <p:scale>
          <a:sx n="83" d="100"/>
          <a:sy n="83" d="100"/>
        </p:scale>
        <p:origin x="411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3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693" y="43"/>
      </p:cViewPr>
      <p:guideLst>
        <p:guide orient="horz" pos="313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547" cy="4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9" tIns="46075" rIns="92149" bIns="4607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UOS Stephenson" pitchFamily="18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453" y="1"/>
            <a:ext cx="2972547" cy="4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9" tIns="46075" rIns="92149" bIns="4607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UOS Stephenson" pitchFamily="18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9911"/>
            <a:ext cx="2972547" cy="4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9" tIns="46075" rIns="92149" bIns="4607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UOS Stephenson" pitchFamily="18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453" y="9449911"/>
            <a:ext cx="2972547" cy="4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9" tIns="46075" rIns="92149" bIns="4607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UOS Stephenson" pitchFamily="18" charset="0"/>
                <a:cs typeface="+mn-cs"/>
              </a:defRPr>
            </a:lvl1pPr>
          </a:lstStyle>
          <a:p>
            <a:pPr>
              <a:defRPr/>
            </a:pPr>
            <a:fld id="{7814F6ED-7360-4144-A781-E6EA8E997D1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599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547" cy="4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9" tIns="46075" rIns="92149" bIns="4607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UOS Stephenson" pitchFamily="18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453" y="1"/>
            <a:ext cx="2972547" cy="4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9" tIns="46075" rIns="92149" bIns="4607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UOS Stephenson" pitchFamily="18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" y="746125"/>
            <a:ext cx="6630988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508" y="4725756"/>
            <a:ext cx="5028986" cy="447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9" tIns="46075" rIns="92149" bIns="460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9911"/>
            <a:ext cx="2972547" cy="4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9" tIns="46075" rIns="92149" bIns="4607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UOS Stephenson" pitchFamily="18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453" y="9449911"/>
            <a:ext cx="2972547" cy="4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9" tIns="46075" rIns="92149" bIns="4607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UOS Stephenson" pitchFamily="18" charset="0"/>
                <a:cs typeface="+mn-cs"/>
              </a:defRPr>
            </a:lvl1pPr>
          </a:lstStyle>
          <a:p>
            <a:pPr>
              <a:defRPr/>
            </a:pPr>
            <a:fld id="{7138A40D-7F0C-49FF-9630-7E26D4A4B14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0080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38A40D-7F0C-49FF-9630-7E26D4A4B142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08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38A40D-7F0C-49FF-9630-7E26D4A4B142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9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38A40D-7F0C-49FF-9630-7E26D4A4B142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11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38A40D-7F0C-49FF-9630-7E26D4A4B142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12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38A40D-7F0C-49FF-9630-7E26D4A4B142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59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38A40D-7F0C-49FF-9630-7E26D4A4B142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17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38A40D-7F0C-49FF-9630-7E26D4A4B142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48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2209800"/>
            <a:ext cx="10972800" cy="1828800"/>
          </a:xfrm>
        </p:spPr>
        <p:txBody>
          <a:bodyPr anchor="ctr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800" y="4876800"/>
            <a:ext cx="10972800" cy="1066800"/>
          </a:xfrm>
        </p:spPr>
        <p:txBody>
          <a:bodyPr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9347200" y="152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Rectangle 18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445FD-992D-4974-AE5E-231D196CF289}" type="datetime1">
              <a:rPr lang="en-GB" smtClean="0"/>
              <a:t>20/05/2025</a:t>
            </a:fld>
            <a:endParaRPr lang="en-GB" dirty="0"/>
          </a:p>
        </p:txBody>
      </p:sp>
      <p:sp>
        <p:nvSpPr>
          <p:cNvPr id="9" name="Rectangle 19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 lang="en-GB" sz="1000">
                <a:effectLst/>
              </a:defRPr>
            </a:lvl1pPr>
          </a:lstStyle>
          <a:p>
            <a:pPr>
              <a:defRPr/>
            </a:pPr>
            <a:r>
              <a:rPr lang="en-US"/>
              <a:t>© The University of Sheffield / Department of Marketing and Communications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98FAB-AFE5-ABD9-0571-D828330571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9" y="127779"/>
            <a:ext cx="1890451" cy="57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8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A94A1-BA33-44E8-83C1-A3AD743B34D1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29BD802-BBB6-AF9C-CC60-7B5C6B88713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62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7200" y="95250"/>
            <a:ext cx="2844800" cy="6089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95250"/>
            <a:ext cx="8331200" cy="6089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7249E-6BF7-4934-BCC5-0FA6C0C86006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8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00" y="95250"/>
            <a:ext cx="8813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193800"/>
            <a:ext cx="5384800" cy="4991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93800"/>
            <a:ext cx="5384800" cy="4991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7AF0-10C1-4EF0-B928-2BF2D1D4476F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90B95-6B45-B3BE-5564-67B88AC266D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58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621" y="376242"/>
            <a:ext cx="10449983" cy="769937"/>
          </a:xfrm>
        </p:spPr>
        <p:txBody>
          <a:bodyPr>
            <a:noAutofit/>
          </a:bodyPr>
          <a:lstStyle>
            <a:lvl1pPr>
              <a:defRPr sz="2900" b="1" i="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3619" y="6430963"/>
            <a:ext cx="3589867" cy="177800"/>
          </a:xfrm>
          <a:prstGeom prst="rect">
            <a:avLst/>
          </a:prstGeom>
        </p:spPr>
        <p:txBody>
          <a:bodyPr rIns="0">
            <a:normAutofit/>
          </a:bodyPr>
          <a:lstStyle>
            <a:lvl1pPr marL="0" indent="0">
              <a:buNone/>
              <a:defRPr sz="900" b="0">
                <a:solidFill>
                  <a:srgbClr val="004990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571499" y="1152001"/>
            <a:ext cx="11034184" cy="4683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1023601" y="411164"/>
            <a:ext cx="58208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EF2CD7C-DA5C-4D0D-B659-4569F6350FF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0919808-3F48-5327-3C38-455D864E68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2A196F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B27D0582-FB1E-4020-A4C2-805D67851C7B}" type="slidenum">
              <a:rPr lang="en-GB" smtClean="0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98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07" y="149494"/>
            <a:ext cx="8813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buFont typeface="Arial" pitchFamily="34" charset="0"/>
              <a:buChar char="•"/>
              <a:defRPr sz="18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4D7BF-D3FC-4A29-A110-2A90DEAEDD1A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E40CFA5-2419-3322-C5BC-8DD35796106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2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EDDB2-E5AF-4D12-86B0-D75FB10B3575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0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193800"/>
            <a:ext cx="5384800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93800"/>
            <a:ext cx="5384800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609C8-01F5-4439-9761-A487C21A9298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94858-2B96-3CD6-C517-D8A9F8F773C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2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66519-F551-42FC-877F-01443B351DC6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© The University of Sheffield / Department of Marketing and Communications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E1D9554-7C36-4454-0258-1E02E4D754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3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91742-161B-488D-BF07-81367FE707F5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051E521D-2C17-FFD7-7C90-29C7DBA299A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8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BBD2D-E89B-4812-A03B-F392DA8FD2A8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C97DB3C-C6DD-FD67-C343-A649936359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7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6DD24-E368-426A-9882-378B7E01889B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CF610-B912-7C35-777C-84B2B04227D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9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FA161-6531-4499-9226-5CABBFBE7501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7A398-D829-8C26-6416-BF5AB90F312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57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78200" y="95250"/>
            <a:ext cx="8813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553200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2A196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897B398-48AA-4DCF-A6D5-2BD19DC4EFF5}" type="datetime1">
              <a:rPr lang="en-GB" smtClean="0"/>
              <a:t>20/05/2025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553200"/>
            <a:ext cx="690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2A196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© The University of Sheffield / Department of Marketing and Communications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193800"/>
            <a:ext cx="109728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endParaRPr lang="en-GB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4D9CD43-FBCE-107A-A100-41224EFC7BD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38664" y="64008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 b="1">
                <a:solidFill>
                  <a:srgbClr val="2A196F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B27D0582-FB1E-4020-A4C2-805D67851C7B}" type="slidenum">
              <a:rPr lang="en-GB"/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6645A-4FF6-7FC9-F087-2580433666B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9" y="127779"/>
            <a:ext cx="1890451" cy="5734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90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  <p:sldLayoutId id="2147484289" r:id="rId12"/>
    <p:sldLayoutId id="2147484291" r:id="rId13"/>
  </p:sldLayoutIdLst>
  <p:hf hdr="0" ftr="0" dt="0"/>
  <p:txStyles>
    <p:titleStyle>
      <a:lvl1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18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18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18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18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18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18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18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18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Font typeface="Wingdings" pitchFamily="2" charset="2"/>
        <a:buChar char="§"/>
        <a:defRPr sz="3200">
          <a:solidFill>
            <a:srgbClr val="2A196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Font typeface="Wingdings" pitchFamily="2" charset="2"/>
        <a:buChar char="§"/>
        <a:defRPr sz="2800">
          <a:solidFill>
            <a:srgbClr val="2A196F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2A196F"/>
          </a:solidFill>
          <a:latin typeface="+mn-lt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UOS Stephenson" pitchFamily="18" charset="0"/>
        <a:defRPr sz="1400">
          <a:solidFill>
            <a:srgbClr val="2A196F"/>
          </a:solidFill>
          <a:latin typeface="+mn-lt"/>
        </a:defRPr>
      </a:lvl4pPr>
      <a:lvl5pPr marL="20574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18" charset="0"/>
        <a:buChar char="•"/>
        <a:defRPr sz="900">
          <a:solidFill>
            <a:srgbClr val="2A196F"/>
          </a:solidFill>
          <a:latin typeface="+mn-lt"/>
        </a:defRPr>
      </a:lvl5pPr>
      <a:lvl6pPr marL="25146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18" charset="0"/>
        <a:buChar char="•"/>
        <a:defRPr sz="900">
          <a:solidFill>
            <a:srgbClr val="2A196F"/>
          </a:solidFill>
          <a:latin typeface="+mn-lt"/>
        </a:defRPr>
      </a:lvl6pPr>
      <a:lvl7pPr marL="29718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18" charset="0"/>
        <a:buChar char="•"/>
        <a:defRPr sz="900">
          <a:solidFill>
            <a:srgbClr val="2A196F"/>
          </a:solidFill>
          <a:latin typeface="+mn-lt"/>
        </a:defRPr>
      </a:lvl7pPr>
      <a:lvl8pPr marL="34290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18" charset="0"/>
        <a:buChar char="•"/>
        <a:defRPr sz="900">
          <a:solidFill>
            <a:srgbClr val="2A196F"/>
          </a:solidFill>
          <a:latin typeface="+mn-lt"/>
        </a:defRPr>
      </a:lvl8pPr>
      <a:lvl9pPr marL="38862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18" charset="0"/>
        <a:buChar char="•"/>
        <a:defRPr sz="900">
          <a:solidFill>
            <a:srgbClr val="2A196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AF6-D6B2-63D5-9526-58EC168F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648327"/>
            <a:ext cx="10972800" cy="1945106"/>
          </a:xfrm>
        </p:spPr>
        <p:txBody>
          <a:bodyPr/>
          <a:lstStyle/>
          <a:p>
            <a:pPr algn="ctr"/>
            <a:r>
              <a:rPr lang="en-US" sz="4000" dirty="0"/>
              <a:t>ACS6300 Robotics Project and Dissertation</a:t>
            </a:r>
            <a:br>
              <a:rPr lang="en-GB" sz="4000" dirty="0"/>
            </a:br>
            <a:r>
              <a:rPr lang="en-GB" sz="3200" dirty="0"/>
              <a:t>Topic:- MR Fluid Based Haptic Feedback System</a:t>
            </a:r>
            <a:br>
              <a:rPr lang="en-GB" sz="3200" dirty="0"/>
            </a:br>
            <a:r>
              <a:rPr lang="en-GB" sz="3200" dirty="0"/>
              <a:t>by,</a:t>
            </a:r>
            <a:br>
              <a:rPr lang="en-GB" sz="3200" dirty="0"/>
            </a:br>
            <a:r>
              <a:rPr lang="en-GB" sz="3200" dirty="0"/>
              <a:t>Samanta Suprio Sujoy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Project Code and Title: SD1, Medical Robotics- VR/AR for </a:t>
            </a:r>
            <a:r>
              <a:rPr lang="en-GB" sz="3200" dirty="0" err="1"/>
              <a:t>telerobotics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5261810"/>
            <a:ext cx="10972800" cy="1331495"/>
          </a:xfrm>
        </p:spPr>
        <p:txBody>
          <a:bodyPr/>
          <a:lstStyle/>
          <a:p>
            <a:r>
              <a:rPr lang="en-GB" sz="2400" dirty="0"/>
              <a:t>Supervisor :- Professor Sanja </a:t>
            </a:r>
            <a:r>
              <a:rPr lang="en-GB" sz="2400" dirty="0" err="1"/>
              <a:t>Dogramadzi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Second Reader :- Professor Michael </a:t>
            </a:r>
            <a:r>
              <a:rPr lang="en-GB" sz="2400" dirty="0" err="1"/>
              <a:t>Balikhin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6847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DB9E0-1138-4D3B-F7DE-D127A7AD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4790"/>
            <a:ext cx="6428509" cy="214052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Results from the early prototypes</a:t>
            </a:r>
          </a:p>
          <a:p>
            <a:r>
              <a:rPr lang="en-IN" sz="2000" dirty="0"/>
              <a:t>Incomplete casts, air bubbles and deformations. </a:t>
            </a:r>
          </a:p>
          <a:p>
            <a:r>
              <a:rPr lang="en-IN" sz="2000" dirty="0"/>
              <a:t>Difficult to extract and assemble.</a:t>
            </a:r>
          </a:p>
          <a:p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50CBD8-4943-6B73-EFF0-35103F1C28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03" b="23545"/>
          <a:stretch/>
        </p:blipFill>
        <p:spPr>
          <a:xfrm>
            <a:off x="0" y="3886199"/>
            <a:ext cx="5966691" cy="2971801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C0FF232B-1B1F-6E69-4088-CB0C2952B19B}"/>
              </a:ext>
            </a:extLst>
          </p:cNvPr>
          <p:cNvSpPr/>
          <p:nvPr/>
        </p:nvSpPr>
        <p:spPr bwMode="auto">
          <a:xfrm rot="5400000">
            <a:off x="1020617" y="3156527"/>
            <a:ext cx="628073" cy="2087418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D94AF64-5EC4-A05A-CD4B-923B8DAF23C1}"/>
              </a:ext>
            </a:extLst>
          </p:cNvPr>
          <p:cNvSpPr/>
          <p:nvPr/>
        </p:nvSpPr>
        <p:spPr bwMode="auto">
          <a:xfrm rot="5400000">
            <a:off x="3713017" y="2800654"/>
            <a:ext cx="628073" cy="2743199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776A0-1913-BC36-64D7-E97FC80084E2}"/>
              </a:ext>
            </a:extLst>
          </p:cNvPr>
          <p:cNvSpPr txBox="1"/>
          <p:nvPr/>
        </p:nvSpPr>
        <p:spPr>
          <a:xfrm>
            <a:off x="354239" y="346776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Inner layer mold</a:t>
            </a:r>
            <a:endParaRPr lang="en-I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BCC0E3-364C-A15D-4119-93AFBA67D6D4}"/>
              </a:ext>
            </a:extLst>
          </p:cNvPr>
          <p:cNvSpPr txBox="1"/>
          <p:nvPr/>
        </p:nvSpPr>
        <p:spPr>
          <a:xfrm>
            <a:off x="2983345" y="3431309"/>
            <a:ext cx="2077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Outer layer mold</a:t>
            </a:r>
            <a:endParaRPr lang="en-IN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B44004-7DD9-A64D-BA3D-4B8940FC74AA}"/>
              </a:ext>
            </a:extLst>
          </p:cNvPr>
          <p:cNvGrpSpPr/>
          <p:nvPr/>
        </p:nvGrpSpPr>
        <p:grpSpPr>
          <a:xfrm>
            <a:off x="5317149" y="1678274"/>
            <a:ext cx="6313739" cy="5163289"/>
            <a:chOff x="5317149" y="1678274"/>
            <a:chExt cx="6313739" cy="51632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EF7A66-40D6-5A8E-4CF3-0CDD5FFE9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33" t="22611" r="30045" b="27972"/>
            <a:stretch/>
          </p:blipFill>
          <p:spPr>
            <a:xfrm rot="5400000">
              <a:off x="7416799" y="2627473"/>
              <a:ext cx="3583710" cy="4844469"/>
            </a:xfrm>
            <a:prstGeom prst="rect">
              <a:avLst/>
            </a:prstGeom>
          </p:spPr>
        </p:pic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26B449A2-18BB-6C90-2AFB-2BDA083AD7B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8956599" y="2381296"/>
              <a:ext cx="1356057" cy="1217000"/>
            </a:xfrm>
            <a:prstGeom prst="bentConnector3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BC42AE60-3133-C24A-B73A-044A8FBC8CE8}"/>
                </a:ext>
              </a:extLst>
            </p:cNvPr>
            <p:cNvCxnSpPr>
              <a:cxnSpLocks/>
              <a:endCxn id="15" idx="2"/>
            </p:cNvCxnSpPr>
            <p:nvPr/>
          </p:nvCxnSpPr>
          <p:spPr bwMode="auto">
            <a:xfrm rot="5400000" flipH="1" flipV="1">
              <a:off x="8797790" y="2153641"/>
              <a:ext cx="1923988" cy="1896584"/>
            </a:xfrm>
            <a:prstGeom prst="bentConnector3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3E2DCCB-7A34-63B0-6648-606C0D7E125B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6419558" y="2641827"/>
              <a:ext cx="1908704" cy="1581185"/>
            </a:xfrm>
            <a:prstGeom prst="bentConnector3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332AD3-ED9B-9AC2-C077-887B5B700379}"/>
                </a:ext>
              </a:extLst>
            </p:cNvPr>
            <p:cNvSpPr txBox="1"/>
            <p:nvPr/>
          </p:nvSpPr>
          <p:spPr>
            <a:xfrm>
              <a:off x="5317149" y="2016403"/>
              <a:ext cx="21868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Deformed cast</a:t>
              </a:r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65B82-8005-B1C5-F563-F4B428B1FC0E}"/>
                </a:ext>
              </a:extLst>
            </p:cNvPr>
            <p:cNvSpPr txBox="1"/>
            <p:nvPr/>
          </p:nvSpPr>
          <p:spPr>
            <a:xfrm>
              <a:off x="9844698" y="1678274"/>
              <a:ext cx="17267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Air bubbles</a:t>
              </a:r>
              <a:endParaRPr lang="en-IN" dirty="0"/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8D576B8A-B871-6D13-BB79-F7A1F71D905F}"/>
                </a:ext>
              </a:extLst>
            </p:cNvPr>
            <p:cNvCxnSpPr/>
            <p:nvPr/>
          </p:nvCxnSpPr>
          <p:spPr bwMode="auto">
            <a:xfrm rot="16200000" flipV="1">
              <a:off x="5766377" y="3026641"/>
              <a:ext cx="3347028" cy="2466109"/>
            </a:xfrm>
            <a:prstGeom prst="bentConnector3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ED9C48-CCD6-533D-6EF3-DE47090220A0}"/>
              </a:ext>
            </a:extLst>
          </p:cNvPr>
          <p:cNvSpPr txBox="1"/>
          <p:nvPr/>
        </p:nvSpPr>
        <p:spPr>
          <a:xfrm>
            <a:off x="0" y="3257852"/>
            <a:ext cx="1479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 of Images: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16129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ABA7E-0F5D-6758-5A89-4A2EC45B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37" y="824345"/>
            <a:ext cx="6680292" cy="328529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Final Iteration</a:t>
            </a:r>
          </a:p>
          <a:p>
            <a:r>
              <a:rPr lang="en-IN" sz="2000" dirty="0"/>
              <a:t>The top layer and the bottom layer casted together.</a:t>
            </a:r>
          </a:p>
          <a:p>
            <a:r>
              <a:rPr lang="en-IN" sz="2000" dirty="0"/>
              <a:t>Cast the upper half and the lower half separately.</a:t>
            </a:r>
          </a:p>
          <a:p>
            <a:r>
              <a:rPr lang="en-IN" sz="2000" dirty="0"/>
              <a:t>Use 3d printed pipes which connect the top half to the bottom half and also act as the inlet/outlet pipe for the fluid.</a:t>
            </a: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9BDC33-4FC0-A7CD-0DE6-5D5A93B1D38C}"/>
              </a:ext>
            </a:extLst>
          </p:cNvPr>
          <p:cNvGrpSpPr/>
          <p:nvPr/>
        </p:nvGrpSpPr>
        <p:grpSpPr>
          <a:xfrm>
            <a:off x="479317" y="5061917"/>
            <a:ext cx="2976058" cy="1376953"/>
            <a:chOff x="3508844" y="-32611"/>
            <a:chExt cx="2976058" cy="137695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28B58C6-4341-76B0-34D6-38D8232AE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0" t="32054" r="18409" b="32914"/>
            <a:stretch/>
          </p:blipFill>
          <p:spPr>
            <a:xfrm>
              <a:off x="3508844" y="-32611"/>
              <a:ext cx="2976058" cy="97684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09697A-2E13-A2A8-8550-4E99207E15C3}"/>
                </a:ext>
              </a:extLst>
            </p:cNvPr>
            <p:cNvSpPr txBox="1"/>
            <p:nvPr/>
          </p:nvSpPr>
          <p:spPr>
            <a:xfrm>
              <a:off x="3673438" y="944232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3D printed I/O Pipe</a:t>
              </a:r>
              <a:endParaRPr lang="en-IN" sz="20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17FB74A-05EF-A4ED-7F85-A58F59D99FA2}"/>
              </a:ext>
            </a:extLst>
          </p:cNvPr>
          <p:cNvSpPr txBox="1"/>
          <p:nvPr/>
        </p:nvSpPr>
        <p:spPr>
          <a:xfrm>
            <a:off x="5926834" y="6559737"/>
            <a:ext cx="1473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 of images: author</a:t>
            </a:r>
            <a:endParaRPr lang="en-IN" sz="9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7B40A74-0F89-0291-2799-40F4959DC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2" t="28339" r="34549" b="28566"/>
          <a:stretch/>
        </p:blipFill>
        <p:spPr>
          <a:xfrm>
            <a:off x="4100021" y="4828242"/>
            <a:ext cx="2126662" cy="17479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7F6CEEF-A15F-E709-7A0C-090079DE4A67}"/>
              </a:ext>
            </a:extLst>
          </p:cNvPr>
          <p:cNvSpPr txBox="1"/>
          <p:nvPr/>
        </p:nvSpPr>
        <p:spPr>
          <a:xfrm>
            <a:off x="7897090" y="3512746"/>
            <a:ext cx="4190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model of the final iteration</a:t>
            </a:r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1E51090-C934-C9CE-1806-361883187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9" r="33265"/>
          <a:stretch/>
        </p:blipFill>
        <p:spPr>
          <a:xfrm>
            <a:off x="8833986" y="3974411"/>
            <a:ext cx="2594627" cy="29063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4876678-1CD5-4FA5-CACB-8E6FA6FE7471}"/>
              </a:ext>
            </a:extLst>
          </p:cNvPr>
          <p:cNvGrpSpPr/>
          <p:nvPr/>
        </p:nvGrpSpPr>
        <p:grpSpPr>
          <a:xfrm>
            <a:off x="3998182" y="-816411"/>
            <a:ext cx="9625069" cy="5018956"/>
            <a:chOff x="3998182" y="-816411"/>
            <a:chExt cx="9625069" cy="50189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F1DF80-9378-7901-5460-C8B938FCC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714" y="-816411"/>
              <a:ext cx="8494537" cy="5018956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D0EC216-8E5D-296C-6E0A-A4DD933828A7}"/>
                </a:ext>
              </a:extLst>
            </p:cNvPr>
            <p:cNvCxnSpPr/>
            <p:nvPr/>
          </p:nvCxnSpPr>
          <p:spPr bwMode="auto">
            <a:xfrm flipH="1">
              <a:off x="7296727" y="1847273"/>
              <a:ext cx="3491346" cy="1320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3A06416-2096-AD9A-0F79-F36C05574F7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296727" y="3237131"/>
              <a:ext cx="3417455" cy="10812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F6B06-A5F6-C790-2EEE-E31A41067E00}"/>
                </a:ext>
              </a:extLst>
            </p:cNvPr>
            <p:cNvSpPr txBox="1"/>
            <p:nvPr/>
          </p:nvSpPr>
          <p:spPr>
            <a:xfrm>
              <a:off x="5028729" y="2955244"/>
              <a:ext cx="2254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Inlet/outlet Port</a:t>
              </a:r>
              <a:endParaRPr lang="en-IN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FC1F2D7-06B9-135A-AC1C-8702C91F674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571178" y="686419"/>
              <a:ext cx="1870858" cy="100664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2CABE5-1A82-E9F3-9AA9-9142B11C8A19}"/>
                </a:ext>
              </a:extLst>
            </p:cNvPr>
            <p:cNvSpPr txBox="1"/>
            <p:nvPr/>
          </p:nvSpPr>
          <p:spPr>
            <a:xfrm>
              <a:off x="3998182" y="294359"/>
              <a:ext cx="35932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layered silicone skin</a:t>
              </a:r>
              <a:endParaRPr lang="en-IN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AC09D1C-1097-D9B3-07CE-C25A649048B7}"/>
              </a:ext>
            </a:extLst>
          </p:cNvPr>
          <p:cNvSpPr txBox="1"/>
          <p:nvPr/>
        </p:nvSpPr>
        <p:spPr>
          <a:xfrm>
            <a:off x="2983496" y="3792758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 distribution channels</a:t>
            </a:r>
            <a:endParaRPr lang="en-IN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B85681-B618-D0F9-164C-56F9C4E44989}"/>
              </a:ext>
            </a:extLst>
          </p:cNvPr>
          <p:cNvGrpSpPr/>
          <p:nvPr/>
        </p:nvGrpSpPr>
        <p:grpSpPr>
          <a:xfrm>
            <a:off x="6459837" y="4288584"/>
            <a:ext cx="2874505" cy="1340063"/>
            <a:chOff x="4006941" y="3621990"/>
            <a:chExt cx="2874505" cy="13400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719CC5E-247D-8F20-289D-A64A8F29D707}"/>
                </a:ext>
              </a:extLst>
            </p:cNvPr>
            <p:cNvSpPr txBox="1"/>
            <p:nvPr/>
          </p:nvSpPr>
          <p:spPr>
            <a:xfrm>
              <a:off x="4006941" y="3621990"/>
              <a:ext cx="2874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Silicone rubber skin</a:t>
              </a:r>
              <a:endParaRPr lang="en-IN" dirty="0"/>
            </a:p>
          </p:txBody>
        </p: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163EED29-3129-0B99-AA1F-AF19952A8B9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44193" y="4083655"/>
              <a:ext cx="1145311" cy="878398"/>
            </a:xfrm>
            <a:prstGeom prst="bentConnector3">
              <a:avLst>
                <a:gd name="adj1" fmla="val -806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6C4A68-9993-2E9B-A574-28E0BBB831F8}"/>
              </a:ext>
            </a:extLst>
          </p:cNvPr>
          <p:cNvCxnSpPr>
            <a:cxnSpLocks/>
          </p:cNvCxnSpPr>
          <p:nvPr/>
        </p:nvCxnSpPr>
        <p:spPr bwMode="auto">
          <a:xfrm flipV="1">
            <a:off x="4359564" y="4202545"/>
            <a:ext cx="538467" cy="10991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9F7BFE3-301A-53EF-59A6-A82C0C214FC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1165" y="4177959"/>
            <a:ext cx="809811" cy="11237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7135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92F2B2-04D5-C9C2-BB2E-10B3E076B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8" t="14037" r="31513" b="5644"/>
          <a:stretch/>
        </p:blipFill>
        <p:spPr>
          <a:xfrm rot="5400000">
            <a:off x="7602484" y="2070905"/>
            <a:ext cx="3020427" cy="603339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8AF0E09-27D4-19B6-E7B4-8C82A38C379B}"/>
              </a:ext>
            </a:extLst>
          </p:cNvPr>
          <p:cNvGrpSpPr/>
          <p:nvPr/>
        </p:nvGrpSpPr>
        <p:grpSpPr>
          <a:xfrm>
            <a:off x="4298606" y="5527861"/>
            <a:ext cx="1785906" cy="400110"/>
            <a:chOff x="5643103" y="5696497"/>
            <a:chExt cx="1785906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4A3824-60E2-4F2E-5188-2DE2A0CF43AF}"/>
                </a:ext>
              </a:extLst>
            </p:cNvPr>
            <p:cNvSpPr txBox="1"/>
            <p:nvPr/>
          </p:nvSpPr>
          <p:spPr>
            <a:xfrm>
              <a:off x="5643103" y="5696497"/>
              <a:ext cx="12250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Inlet pipe</a:t>
              </a:r>
              <a:endParaRPr lang="en-IN" sz="20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8078C4A-114C-7A56-185F-74674A1615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90200" y="5933627"/>
              <a:ext cx="638809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5A5F74-DEAA-BD46-F82C-2BB577E0D387}"/>
              </a:ext>
            </a:extLst>
          </p:cNvPr>
          <p:cNvGrpSpPr/>
          <p:nvPr/>
        </p:nvGrpSpPr>
        <p:grpSpPr>
          <a:xfrm>
            <a:off x="4574851" y="3885898"/>
            <a:ext cx="1462318" cy="707886"/>
            <a:chOff x="5966690" y="4495824"/>
            <a:chExt cx="1462318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6615AF-0626-D196-7194-F24AFF6B2D24}"/>
                </a:ext>
              </a:extLst>
            </p:cNvPr>
            <p:cNvSpPr txBox="1"/>
            <p:nvPr/>
          </p:nvSpPr>
          <p:spPr>
            <a:xfrm>
              <a:off x="5966690" y="4495824"/>
              <a:ext cx="9014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Outlet Pipe</a:t>
              </a:r>
              <a:endParaRPr lang="en-IN" sz="2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81B6CF-EF38-BD4A-F97F-249D85CEAAA7}"/>
                </a:ext>
              </a:extLst>
            </p:cNvPr>
            <p:cNvCxnSpPr/>
            <p:nvPr/>
          </p:nvCxnSpPr>
          <p:spPr bwMode="auto">
            <a:xfrm>
              <a:off x="6897081" y="4778790"/>
              <a:ext cx="531927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60632B-CE2A-B888-26E1-ACD2C263E8B4}"/>
              </a:ext>
            </a:extLst>
          </p:cNvPr>
          <p:cNvGrpSpPr/>
          <p:nvPr/>
        </p:nvGrpSpPr>
        <p:grpSpPr>
          <a:xfrm>
            <a:off x="20591" y="3444363"/>
            <a:ext cx="3863491" cy="3320401"/>
            <a:chOff x="114342" y="3558747"/>
            <a:chExt cx="3863491" cy="332040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C9D3CD-5ECB-7BDD-AB19-8FD8083BBE51}"/>
                </a:ext>
              </a:extLst>
            </p:cNvPr>
            <p:cNvSpPr txBox="1"/>
            <p:nvPr/>
          </p:nvSpPr>
          <p:spPr>
            <a:xfrm>
              <a:off x="497775" y="6479038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Bottom layers</a:t>
              </a:r>
              <a:endParaRPr lang="en-IN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861F2B-C89E-FB4F-741F-11F57A75A667}"/>
                </a:ext>
              </a:extLst>
            </p:cNvPr>
            <p:cNvSpPr txBox="1"/>
            <p:nvPr/>
          </p:nvSpPr>
          <p:spPr>
            <a:xfrm>
              <a:off x="2489863" y="6479038"/>
              <a:ext cx="1353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Top layers</a:t>
              </a:r>
              <a:endParaRPr lang="en-IN" sz="20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4EE346-AFD6-E8AF-59B1-A0C7B300A2B7}"/>
                </a:ext>
              </a:extLst>
            </p:cNvPr>
            <p:cNvGrpSpPr/>
            <p:nvPr/>
          </p:nvGrpSpPr>
          <p:grpSpPr>
            <a:xfrm>
              <a:off x="114342" y="3558747"/>
              <a:ext cx="3863491" cy="2681333"/>
              <a:chOff x="114342" y="3558747"/>
              <a:chExt cx="3863491" cy="268133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C666D01-A25C-57CD-EE1A-F6BFFFF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510" b="10510"/>
              <a:stretch/>
            </p:blipFill>
            <p:spPr>
              <a:xfrm>
                <a:off x="114342" y="3558747"/>
                <a:ext cx="3863491" cy="2674373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AC5581-0953-053D-0F58-87C31B2B711B}"/>
                  </a:ext>
                </a:extLst>
              </p:cNvPr>
              <p:cNvGrpSpPr/>
              <p:nvPr/>
            </p:nvGrpSpPr>
            <p:grpSpPr>
              <a:xfrm>
                <a:off x="584358" y="5723793"/>
                <a:ext cx="1408778" cy="461665"/>
                <a:chOff x="637309" y="5941438"/>
                <a:chExt cx="1408778" cy="461665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EEBAA7C-C14A-B2F3-67AA-9EE0D51CBB7A}"/>
                    </a:ext>
                  </a:extLst>
                </p:cNvPr>
                <p:cNvCxnSpPr/>
                <p:nvPr/>
              </p:nvCxnSpPr>
              <p:spPr bwMode="auto">
                <a:xfrm>
                  <a:off x="637309" y="6033655"/>
                  <a:ext cx="1408778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1384F9-8984-1CE6-09E0-527E83E86EC4}"/>
                    </a:ext>
                  </a:extLst>
                </p:cNvPr>
                <p:cNvSpPr txBox="1"/>
                <p:nvPr/>
              </p:nvSpPr>
              <p:spPr>
                <a:xfrm>
                  <a:off x="841671" y="5941438"/>
                  <a:ext cx="104067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60mm</a:t>
                  </a:r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5041263-15DD-79DA-51E7-4C2FF6BD17A5}"/>
                  </a:ext>
                </a:extLst>
              </p:cNvPr>
              <p:cNvGrpSpPr/>
              <p:nvPr/>
            </p:nvGrpSpPr>
            <p:grpSpPr>
              <a:xfrm>
                <a:off x="2555897" y="5770404"/>
                <a:ext cx="1067033" cy="469676"/>
                <a:chOff x="2554027" y="5933627"/>
                <a:chExt cx="1067033" cy="46967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C772F99-DFAC-BDEF-4079-19735EA5D148}"/>
                    </a:ext>
                  </a:extLst>
                </p:cNvPr>
                <p:cNvSpPr txBox="1"/>
                <p:nvPr/>
              </p:nvSpPr>
              <p:spPr>
                <a:xfrm>
                  <a:off x="2580390" y="5941638"/>
                  <a:ext cx="10406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40mm</a:t>
                  </a:r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C2553DF-4A98-5022-5005-CB2BA992C67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554027" y="5933627"/>
                  <a:ext cx="1067033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06A8E4-35AE-0FD6-D4B4-40A0E39C8A99}"/>
              </a:ext>
            </a:extLst>
          </p:cNvPr>
          <p:cNvGrpSpPr/>
          <p:nvPr/>
        </p:nvGrpSpPr>
        <p:grpSpPr>
          <a:xfrm>
            <a:off x="7429009" y="98810"/>
            <a:ext cx="4762991" cy="3478579"/>
            <a:chOff x="7429008" y="0"/>
            <a:chExt cx="4762991" cy="347857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BD88FB-91AC-A75D-D98A-EB733FDF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008" y="0"/>
              <a:ext cx="4762991" cy="304800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69A8DF-E931-85F4-0423-F4D3FE39B54F}"/>
                </a:ext>
              </a:extLst>
            </p:cNvPr>
            <p:cNvSpPr txBox="1"/>
            <p:nvPr/>
          </p:nvSpPr>
          <p:spPr>
            <a:xfrm>
              <a:off x="8400238" y="3078469"/>
              <a:ext cx="2706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Improved Mold design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C5D21D-A315-4773-6815-1C06398CF58A}"/>
              </a:ext>
            </a:extLst>
          </p:cNvPr>
          <p:cNvGrpSpPr/>
          <p:nvPr/>
        </p:nvGrpSpPr>
        <p:grpSpPr>
          <a:xfrm rot="16200000">
            <a:off x="2345347" y="221138"/>
            <a:ext cx="2988187" cy="2617756"/>
            <a:chOff x="4092708" y="3098559"/>
            <a:chExt cx="2988187" cy="265573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50519E-5824-A4F9-B350-9642AD69E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2" t="42229" r="24310" b="29529"/>
            <a:stretch/>
          </p:blipFill>
          <p:spPr>
            <a:xfrm rot="5400000">
              <a:off x="4921279" y="3700103"/>
              <a:ext cx="2655730" cy="1452642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CA64B5-5237-DD44-DB8C-01D9F8ED5649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 rot="5400000" flipH="1">
              <a:off x="5024762" y="4010478"/>
              <a:ext cx="624361" cy="16996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85DB1F1-5C1D-DBC1-7CA8-82632D71E557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 rot="5400000">
              <a:off x="5212149" y="3362694"/>
              <a:ext cx="460396" cy="19105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2E9F91-F6A8-BEDB-E2C1-F5804131DC7D}"/>
                </a:ext>
              </a:extLst>
            </p:cNvPr>
            <p:cNvSpPr txBox="1"/>
            <p:nvPr/>
          </p:nvSpPr>
          <p:spPr>
            <a:xfrm rot="5400000">
              <a:off x="3089065" y="4350948"/>
              <a:ext cx="2401675" cy="394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Internal Channels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03AA37-5740-2100-A9F8-593B5311A0A6}"/>
                </a:ext>
              </a:extLst>
            </p:cNvPr>
            <p:cNvCxnSpPr/>
            <p:nvPr/>
          </p:nvCxnSpPr>
          <p:spPr bwMode="auto">
            <a:xfrm>
              <a:off x="6422479" y="4666360"/>
              <a:ext cx="0" cy="30116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9D1114-C3AD-FCD9-BFB7-7699BB67B5F4}"/>
                </a:ext>
              </a:extLst>
            </p:cNvPr>
            <p:cNvSpPr txBox="1"/>
            <p:nvPr/>
          </p:nvSpPr>
          <p:spPr>
            <a:xfrm>
              <a:off x="6211746" y="4275324"/>
              <a:ext cx="869149" cy="4683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4mm</a:t>
              </a:r>
              <a:endParaRPr lang="en-IN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CAE794C-3B25-A9A1-63F6-34166DE3756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45703" y="4904509"/>
            <a:ext cx="124142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C2F051A-4FB2-84AB-E826-3CE87F8602BA}"/>
              </a:ext>
            </a:extLst>
          </p:cNvPr>
          <p:cNvSpPr txBox="1"/>
          <p:nvPr/>
        </p:nvSpPr>
        <p:spPr>
          <a:xfrm>
            <a:off x="3884082" y="4704454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Index Finger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7670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4AEE7-8696-522A-F004-BD5E797F8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A32CCF-ECAC-E2E6-BA89-B70D05B70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54966" y="-1426635"/>
            <a:ext cx="4682069" cy="109728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F36F55-9BB6-6B4D-A0CD-F0A04AC654F9}"/>
              </a:ext>
            </a:extLst>
          </p:cNvPr>
          <p:cNvSpPr txBox="1">
            <a:spLocks/>
          </p:cNvSpPr>
          <p:nvPr/>
        </p:nvSpPr>
        <p:spPr bwMode="auto">
          <a:xfrm>
            <a:off x="609600" y="914400"/>
            <a:ext cx="10972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9pPr>
          </a:lstStyle>
          <a:p>
            <a:r>
              <a:rPr lang="en-GB" sz="4000" kern="0" dirty="0"/>
              <a:t>Overall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D1BCB-943E-D1FF-7F3F-37693E5AB85A}"/>
              </a:ext>
            </a:extLst>
          </p:cNvPr>
          <p:cNvSpPr txBox="1"/>
          <p:nvPr/>
        </p:nvSpPr>
        <p:spPr>
          <a:xfrm>
            <a:off x="5681133" y="2218266"/>
            <a:ext cx="189827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Arduino Uno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820D1A-D09C-550A-4850-F2B0B436D152}"/>
              </a:ext>
            </a:extLst>
          </p:cNvPr>
          <p:cNvCxnSpPr/>
          <p:nvPr/>
        </p:nvCxnSpPr>
        <p:spPr bwMode="auto">
          <a:xfrm>
            <a:off x="4936067" y="2497667"/>
            <a:ext cx="69426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3C4BEA-996C-1E62-81CF-2E40D25B36A3}"/>
              </a:ext>
            </a:extLst>
          </p:cNvPr>
          <p:cNvSpPr txBox="1"/>
          <p:nvPr/>
        </p:nvSpPr>
        <p:spPr>
          <a:xfrm>
            <a:off x="1107512" y="5647265"/>
            <a:ext cx="241284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2-channel Relay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1F5A0C8-3957-D861-0749-49234287729D}"/>
              </a:ext>
            </a:extLst>
          </p:cNvPr>
          <p:cNvCxnSpPr>
            <a:endCxn id="13" idx="0"/>
          </p:cNvCxnSpPr>
          <p:nvPr/>
        </p:nvCxnSpPr>
        <p:spPr bwMode="auto">
          <a:xfrm rot="16200000" flipH="1">
            <a:off x="1579489" y="4912821"/>
            <a:ext cx="1134533" cy="334354"/>
          </a:xfrm>
          <a:prstGeom prst="bentConnector3">
            <a:avLst>
              <a:gd name="adj1" fmla="val -2239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521807-CB89-1EC8-59D8-2882058506DF}"/>
              </a:ext>
            </a:extLst>
          </p:cNvPr>
          <p:cNvSpPr txBox="1"/>
          <p:nvPr/>
        </p:nvSpPr>
        <p:spPr>
          <a:xfrm>
            <a:off x="3686366" y="5647266"/>
            <a:ext cx="240963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Peristaltic Pump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2A2600-25AF-0144-512E-6404A3FE9709}"/>
              </a:ext>
            </a:extLst>
          </p:cNvPr>
          <p:cNvCxnSpPr>
            <a:endCxn id="17" idx="0"/>
          </p:cNvCxnSpPr>
          <p:nvPr/>
        </p:nvCxnSpPr>
        <p:spPr bwMode="auto">
          <a:xfrm rot="16200000" flipH="1">
            <a:off x="4295479" y="5051561"/>
            <a:ext cx="905933" cy="285476"/>
          </a:xfrm>
          <a:prstGeom prst="bentConnector3">
            <a:avLst>
              <a:gd name="adj1" fmla="val 10748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5385B2-85A9-D71A-65FF-6AE0DC8630A1}"/>
              </a:ext>
            </a:extLst>
          </p:cNvPr>
          <p:cNvSpPr txBox="1"/>
          <p:nvPr/>
        </p:nvSpPr>
        <p:spPr>
          <a:xfrm>
            <a:off x="9245600" y="5416433"/>
            <a:ext cx="21707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Electromagnet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DF28B54-7C06-991B-C1E9-5D3B59CB312E}"/>
              </a:ext>
            </a:extLst>
          </p:cNvPr>
          <p:cNvCxnSpPr>
            <a:endCxn id="21" idx="0"/>
          </p:cNvCxnSpPr>
          <p:nvPr/>
        </p:nvCxnSpPr>
        <p:spPr bwMode="auto">
          <a:xfrm rot="5400000">
            <a:off x="10225517" y="4846810"/>
            <a:ext cx="675101" cy="464145"/>
          </a:xfrm>
          <a:prstGeom prst="bentConnector3">
            <a:avLst>
              <a:gd name="adj1" fmla="val 736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837188-1F14-45EE-4BA9-351FB096C375}"/>
              </a:ext>
            </a:extLst>
          </p:cNvPr>
          <p:cNvSpPr txBox="1"/>
          <p:nvPr/>
        </p:nvSpPr>
        <p:spPr>
          <a:xfrm>
            <a:off x="9169399" y="2899600"/>
            <a:ext cx="203453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Haptic device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31049D2-5002-21BD-E5DA-BC9870BE1697}"/>
              </a:ext>
            </a:extLst>
          </p:cNvPr>
          <p:cNvCxnSpPr>
            <a:endCxn id="25" idx="2"/>
          </p:cNvCxnSpPr>
          <p:nvPr/>
        </p:nvCxnSpPr>
        <p:spPr bwMode="auto">
          <a:xfrm rot="10800000">
            <a:off x="10186665" y="3361265"/>
            <a:ext cx="853868" cy="59890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1B525B-B087-5969-E348-130C62F4E9FB}"/>
              </a:ext>
            </a:extLst>
          </p:cNvPr>
          <p:cNvCxnSpPr/>
          <p:nvPr/>
        </p:nvCxnSpPr>
        <p:spPr bwMode="auto">
          <a:xfrm flipV="1">
            <a:off x="8509000" y="4512732"/>
            <a:ext cx="1286933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000752-E5EE-633A-92B4-36BDF27E8164}"/>
              </a:ext>
            </a:extLst>
          </p:cNvPr>
          <p:cNvSpPr txBox="1"/>
          <p:nvPr/>
        </p:nvSpPr>
        <p:spPr>
          <a:xfrm>
            <a:off x="7967033" y="4848049"/>
            <a:ext cx="7665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Inlet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93C750-348C-B610-7619-3FD6BAD86428}"/>
              </a:ext>
            </a:extLst>
          </p:cNvPr>
          <p:cNvCxnSpPr/>
          <p:nvPr/>
        </p:nvCxnSpPr>
        <p:spPr bwMode="auto">
          <a:xfrm flipH="1" flipV="1">
            <a:off x="8873067" y="3837631"/>
            <a:ext cx="1032933" cy="1769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4D6FD2-5C85-C8D3-4EEC-BEA6AD11F045}"/>
              </a:ext>
            </a:extLst>
          </p:cNvPr>
          <p:cNvSpPr txBox="1"/>
          <p:nvPr/>
        </p:nvSpPr>
        <p:spPr>
          <a:xfrm>
            <a:off x="7828497" y="3418070"/>
            <a:ext cx="10054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Outlet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96C60D-3918-8417-F389-C18D99B15C0A}"/>
              </a:ext>
            </a:extLst>
          </p:cNvPr>
          <p:cNvSpPr txBox="1"/>
          <p:nvPr/>
        </p:nvSpPr>
        <p:spPr>
          <a:xfrm>
            <a:off x="5878302" y="2793303"/>
            <a:ext cx="150393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Reservoir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3189AFB-F84D-F5D9-8E78-AB5A9398FF8B}"/>
              </a:ext>
            </a:extLst>
          </p:cNvPr>
          <p:cNvCxnSpPr/>
          <p:nvPr/>
        </p:nvCxnSpPr>
        <p:spPr bwMode="auto">
          <a:xfrm rot="5400000">
            <a:off x="6243371" y="3450731"/>
            <a:ext cx="603596" cy="170204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8ED2E8-FB00-4E99-CB6E-C46F5CECDDEA}"/>
              </a:ext>
            </a:extLst>
          </p:cNvPr>
          <p:cNvSpPr txBox="1"/>
          <p:nvPr/>
        </p:nvSpPr>
        <p:spPr>
          <a:xfrm>
            <a:off x="509036" y="1487898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62689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AF6-D6B2-63D5-9526-58EC168F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31052"/>
            <a:ext cx="10972800" cy="1066800"/>
          </a:xfrm>
        </p:spPr>
        <p:txBody>
          <a:bodyPr/>
          <a:lstStyle/>
          <a:p>
            <a:r>
              <a:rPr lang="en-GB" sz="4000" dirty="0"/>
              <a:t>Generation of Normal and Shear forces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808" y="1456112"/>
            <a:ext cx="5343855" cy="3485343"/>
          </a:xfrm>
        </p:spPr>
        <p:txBody>
          <a:bodyPr/>
          <a:lstStyle/>
          <a:p>
            <a:r>
              <a:rPr lang="en-GB" sz="2000" dirty="0"/>
              <a:t>Normal Forces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Chain Formation of the ferromagnetic particles exerts pressure on the inner wall.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Creates a pulse on the finger</a:t>
            </a:r>
          </a:p>
          <a:p>
            <a:endParaRPr lang="en-GB" sz="2000" dirty="0"/>
          </a:p>
          <a:p>
            <a:r>
              <a:rPr lang="en-GB" sz="2000" dirty="0"/>
              <a:t>Shear Forces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Fluid turns semi solid as electromagnet is turned ON, exerts pressure on inner wall.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combination of force from the chain formation and pump. 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400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84FBD9B-8B0D-007A-D366-26994D906F8A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517704" y="3299466"/>
            <a:ext cx="1685344" cy="528752"/>
          </a:xfrm>
          <a:prstGeom prst="bentConnector3">
            <a:avLst>
              <a:gd name="adj1" fmla="val 99324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0E3663A-22FE-E820-B55A-F60BF4A2BA27}"/>
              </a:ext>
            </a:extLst>
          </p:cNvPr>
          <p:cNvGrpSpPr/>
          <p:nvPr/>
        </p:nvGrpSpPr>
        <p:grpSpPr>
          <a:xfrm>
            <a:off x="5898343" y="1677009"/>
            <a:ext cx="6765076" cy="5046549"/>
            <a:chOff x="5898343" y="1677009"/>
            <a:chExt cx="6765076" cy="50465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A24B75-B468-3ECF-31C0-4B50EC68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34306"/>
              <a:ext cx="6567419" cy="4138443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07409D22-004F-D0C6-E3C6-2F7889EF3C3D}"/>
                </a:ext>
              </a:extLst>
            </p:cNvPr>
            <p:cNvCxnSpPr/>
            <p:nvPr/>
          </p:nvCxnSpPr>
          <p:spPr bwMode="auto">
            <a:xfrm flipV="1">
              <a:off x="8100291" y="1869105"/>
              <a:ext cx="2419927" cy="1415716"/>
            </a:xfrm>
            <a:prstGeom prst="bentConnector3">
              <a:avLst>
                <a:gd name="adj1" fmla="val 763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01B642-8DBD-FD9C-EDB5-0C29915609B2}"/>
                </a:ext>
              </a:extLst>
            </p:cNvPr>
            <p:cNvSpPr txBox="1"/>
            <p:nvPr/>
          </p:nvSpPr>
          <p:spPr>
            <a:xfrm>
              <a:off x="10522956" y="1677009"/>
              <a:ext cx="912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Finger</a:t>
              </a:r>
              <a:endParaRPr lang="en-IN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983C98-20E6-541F-0C40-02E6CD1B5F4D}"/>
                </a:ext>
              </a:extLst>
            </p:cNvPr>
            <p:cNvSpPr txBox="1"/>
            <p:nvPr/>
          </p:nvSpPr>
          <p:spPr>
            <a:xfrm>
              <a:off x="5898343" y="2013284"/>
              <a:ext cx="20565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Silicone Haptic device</a:t>
              </a:r>
              <a:endParaRPr lang="en-IN" sz="2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0A07A9-99B5-149B-190C-FE6208FA6806}"/>
                </a:ext>
              </a:extLst>
            </p:cNvPr>
            <p:cNvSpPr txBox="1"/>
            <p:nvPr/>
          </p:nvSpPr>
          <p:spPr>
            <a:xfrm>
              <a:off x="6555608" y="6298922"/>
              <a:ext cx="299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Internal hollow Channels</a:t>
              </a:r>
              <a:endParaRPr lang="en-IN" sz="2000" dirty="0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C7D2E80-C94F-9F21-C7BD-1700F8351CD5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024461" y="5543419"/>
              <a:ext cx="968519" cy="779809"/>
            </a:xfrm>
            <a:prstGeom prst="bentConnector3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77A4A1-F2DA-2712-3B67-9F2D0A9CE4DE}"/>
                </a:ext>
              </a:extLst>
            </p:cNvPr>
            <p:cNvSpPr txBox="1"/>
            <p:nvPr/>
          </p:nvSpPr>
          <p:spPr>
            <a:xfrm>
              <a:off x="10151567" y="6323448"/>
              <a:ext cx="1837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Electromagnet</a:t>
              </a:r>
              <a:endParaRPr lang="en-IN" sz="2000" dirty="0"/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684ECF49-AE7B-D288-1F81-CE0C627056BD}"/>
                </a:ext>
              </a:extLst>
            </p:cNvPr>
            <p:cNvCxnSpPr/>
            <p:nvPr/>
          </p:nvCxnSpPr>
          <p:spPr bwMode="auto">
            <a:xfrm flipV="1">
              <a:off x="8944979" y="2622103"/>
              <a:ext cx="1856509" cy="1496291"/>
            </a:xfrm>
            <a:prstGeom prst="bentConnector3">
              <a:avLst>
                <a:gd name="adj1" fmla="val 746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48D5A4-1744-29A6-2590-EEF531D160EC}"/>
                </a:ext>
              </a:extLst>
            </p:cNvPr>
            <p:cNvSpPr txBox="1"/>
            <p:nvPr/>
          </p:nvSpPr>
          <p:spPr>
            <a:xfrm>
              <a:off x="10801488" y="2419625"/>
              <a:ext cx="1366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Inner wall</a:t>
              </a:r>
              <a:endParaRPr lang="en-IN" sz="20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B602E5-7114-EE6E-AC00-21522D798E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42697" y="4507624"/>
              <a:ext cx="1173018" cy="162242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CB3D126-F699-8355-77F1-D232C2B8D8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76987" y="4406514"/>
              <a:ext cx="563419" cy="179105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F26D4D5-5ADB-F13E-5C8A-9F78CCD1C48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363200" y="3796145"/>
              <a:ext cx="794327" cy="9872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E2CF285-278D-4630-34DF-D647213F2218}"/>
                    </a:ext>
                  </a:extLst>
                </p:cNvPr>
                <p:cNvSpPr txBox="1"/>
                <p:nvPr/>
              </p:nvSpPr>
              <p:spPr>
                <a:xfrm>
                  <a:off x="11085943" y="4727950"/>
                  <a:ext cx="5384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E2CF285-278D-4630-34DF-D647213F2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5943" y="4727950"/>
                  <a:ext cx="53848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21B23FF-55ED-C5A7-B7FC-775C27536328}"/>
              </a:ext>
            </a:extLst>
          </p:cNvPr>
          <p:cNvSpPr txBox="1"/>
          <p:nvPr/>
        </p:nvSpPr>
        <p:spPr>
          <a:xfrm>
            <a:off x="10037887" y="1392717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201285-E096-EC74-A131-C94F10AA8822}"/>
              </a:ext>
            </a:extLst>
          </p:cNvPr>
          <p:cNvSpPr txBox="1"/>
          <p:nvPr/>
        </p:nvSpPr>
        <p:spPr>
          <a:xfrm>
            <a:off x="703000" y="4547813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07DCF85-4C40-54D8-8325-9D67C5AE7E61}"/>
              </a:ext>
            </a:extLst>
          </p:cNvPr>
          <p:cNvGrpSpPr/>
          <p:nvPr/>
        </p:nvGrpSpPr>
        <p:grpSpPr>
          <a:xfrm>
            <a:off x="1153942" y="4405376"/>
            <a:ext cx="5238102" cy="2222960"/>
            <a:chOff x="1153942" y="4405376"/>
            <a:chExt cx="5238102" cy="222296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B857336-ECCE-0561-C294-7DDCE435B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32" t="25595" r="33874" b="28612"/>
            <a:stretch/>
          </p:blipFill>
          <p:spPr>
            <a:xfrm>
              <a:off x="1153942" y="4507624"/>
              <a:ext cx="2373745" cy="2120712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982371-97A9-EA50-A79E-BFA47F39F31C}"/>
                </a:ext>
              </a:extLst>
            </p:cNvPr>
            <p:cNvCxnSpPr/>
            <p:nvPr/>
          </p:nvCxnSpPr>
          <p:spPr bwMode="auto">
            <a:xfrm flipH="1">
              <a:off x="1736437" y="5972749"/>
              <a:ext cx="1330037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9028B3-D151-55A7-9E10-8259C395F592}"/>
                </a:ext>
              </a:extLst>
            </p:cNvPr>
            <p:cNvCxnSpPr/>
            <p:nvPr/>
          </p:nvCxnSpPr>
          <p:spPr bwMode="auto">
            <a:xfrm flipV="1">
              <a:off x="3066474" y="4867564"/>
              <a:ext cx="0" cy="11051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7BCB8D-0057-570A-3087-347619D27379}"/>
                </a:ext>
              </a:extLst>
            </p:cNvPr>
            <p:cNvCxnSpPr/>
            <p:nvPr/>
          </p:nvCxnSpPr>
          <p:spPr bwMode="auto">
            <a:xfrm flipH="1" flipV="1">
              <a:off x="1930400" y="5135418"/>
              <a:ext cx="1136074" cy="83733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1E7E05-7732-F785-DE20-597879469CA5}"/>
                    </a:ext>
                  </a:extLst>
                </p:cNvPr>
                <p:cNvSpPr txBox="1"/>
                <p:nvPr/>
              </p:nvSpPr>
              <p:spPr>
                <a:xfrm>
                  <a:off x="3005118" y="4586674"/>
                  <a:ext cx="5384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1E7E05-7732-F785-DE20-597879469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5118" y="4586674"/>
                  <a:ext cx="53848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390D598-B5D5-101C-11C4-1D51B78168F5}"/>
                    </a:ext>
                  </a:extLst>
                </p:cNvPr>
                <p:cNvSpPr txBox="1"/>
                <p:nvPr/>
              </p:nvSpPr>
              <p:spPr>
                <a:xfrm>
                  <a:off x="1496148" y="4783434"/>
                  <a:ext cx="5225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390D598-B5D5-101C-11C4-1D51B7816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148" y="4783434"/>
                  <a:ext cx="52251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7075136-280C-C51A-1264-0EFD85EFC2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586182" y="6293410"/>
              <a:ext cx="1108688" cy="55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CEEA91-9AE0-9C1C-2603-85A7B97DA2ED}"/>
                </a:ext>
              </a:extLst>
            </p:cNvPr>
            <p:cNvSpPr txBox="1"/>
            <p:nvPr/>
          </p:nvSpPr>
          <p:spPr>
            <a:xfrm>
              <a:off x="3635150" y="6098867"/>
              <a:ext cx="1837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Electromagnet</a:t>
              </a:r>
              <a:endParaRPr lang="en-IN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88EB0E-F836-9B17-F7F4-7C6A46DA16BF}"/>
                </a:ext>
              </a:extLst>
            </p:cNvPr>
            <p:cNvCxnSpPr/>
            <p:nvPr/>
          </p:nvCxnSpPr>
          <p:spPr bwMode="auto">
            <a:xfrm>
              <a:off x="3241964" y="5245099"/>
              <a:ext cx="141316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27E3BB-EAA6-DA97-4F53-98DA78ABF94C}"/>
                </a:ext>
              </a:extLst>
            </p:cNvPr>
            <p:cNvSpPr txBox="1"/>
            <p:nvPr/>
          </p:nvSpPr>
          <p:spPr>
            <a:xfrm>
              <a:off x="4623611" y="5014266"/>
              <a:ext cx="1768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Haptic Device</a:t>
              </a:r>
              <a:endParaRPr lang="en-IN" sz="2000" dirty="0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23BC68E7-0B55-D3C7-E446-D02F66E3439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88748" y="4579251"/>
              <a:ext cx="1780960" cy="167956"/>
            </a:xfrm>
            <a:prstGeom prst="bentConnector3">
              <a:avLst>
                <a:gd name="adj1" fmla="val 213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4CABB1-059C-0B19-8F58-677E01D4F2FC}"/>
                </a:ext>
              </a:extLst>
            </p:cNvPr>
            <p:cNvSpPr txBox="1"/>
            <p:nvPr/>
          </p:nvSpPr>
          <p:spPr>
            <a:xfrm>
              <a:off x="4146483" y="4405376"/>
              <a:ext cx="912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Finger</a:t>
              </a:r>
              <a:endParaRPr lang="en-IN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71E2D17-9594-31DA-B179-1C2EEFA86826}"/>
                    </a:ext>
                  </a:extLst>
                </p:cNvPr>
                <p:cNvSpPr txBox="1"/>
                <p:nvPr/>
              </p:nvSpPr>
              <p:spPr>
                <a:xfrm>
                  <a:off x="1301680" y="5691618"/>
                  <a:ext cx="553678" cy="4901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71E2D17-9594-31DA-B179-1C2EEFA86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680" y="5691618"/>
                  <a:ext cx="553678" cy="490199"/>
                </a:xfrm>
                <a:prstGeom prst="rect">
                  <a:avLst/>
                </a:prstGeom>
                <a:blipFill>
                  <a:blip r:embed="rId7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69849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AF6-D6B2-63D5-9526-58EC168F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914400"/>
            <a:ext cx="10972800" cy="1066800"/>
          </a:xfrm>
        </p:spPr>
        <p:txBody>
          <a:bodyPr/>
          <a:lstStyle/>
          <a:p>
            <a:r>
              <a:rPr lang="en-GB" sz="4000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704271"/>
            <a:ext cx="11176000" cy="3962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forces generated by the haptic device is measured using a 6-axis load cell.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activation time of the electromagnet is varied and the forces and torque generated are captured.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981DC0-E62A-6B7B-2D69-825D50BAFD6B}"/>
              </a:ext>
            </a:extLst>
          </p:cNvPr>
          <p:cNvGrpSpPr/>
          <p:nvPr/>
        </p:nvGrpSpPr>
        <p:grpSpPr>
          <a:xfrm>
            <a:off x="2686942" y="2968337"/>
            <a:ext cx="7740913" cy="3816927"/>
            <a:chOff x="293885" y="3334328"/>
            <a:chExt cx="6818115" cy="33250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F8A9F8-8173-5718-5901-8F3E5876E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76" t="29722" r="34712" b="30833"/>
            <a:stretch/>
          </p:blipFill>
          <p:spPr>
            <a:xfrm>
              <a:off x="406400" y="3334328"/>
              <a:ext cx="4738252" cy="33250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58F4F2-5FDC-D164-A8C8-4605FAFBAC7F}"/>
                </a:ext>
              </a:extLst>
            </p:cNvPr>
            <p:cNvSpPr txBox="1"/>
            <p:nvPr/>
          </p:nvSpPr>
          <p:spPr>
            <a:xfrm>
              <a:off x="5386848" y="3429000"/>
              <a:ext cx="17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Haptic device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5298E7-95A5-F547-0F52-8BE2D4D82D7B}"/>
                </a:ext>
              </a:extLst>
            </p:cNvPr>
            <p:cNvSpPr txBox="1"/>
            <p:nvPr/>
          </p:nvSpPr>
          <p:spPr>
            <a:xfrm>
              <a:off x="5177319" y="4747371"/>
              <a:ext cx="1837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Electromagnet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D7661A-BE76-CA79-D15E-EBD834D69039}"/>
                </a:ext>
              </a:extLst>
            </p:cNvPr>
            <p:cNvSpPr txBox="1"/>
            <p:nvPr/>
          </p:nvSpPr>
          <p:spPr>
            <a:xfrm>
              <a:off x="5599905" y="5865687"/>
              <a:ext cx="12698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Load Cell</a:t>
              </a: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58FEA7A7-D729-147A-D65A-69BCF1170C2A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 flipV="1">
              <a:off x="3260436" y="3629055"/>
              <a:ext cx="2126412" cy="200055"/>
            </a:xfrm>
            <a:prstGeom prst="bentConnector3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BB598D49-65AF-F07E-6C43-5E05FB1462A4}"/>
                </a:ext>
              </a:extLst>
            </p:cNvPr>
            <p:cNvCxnSpPr>
              <a:endCxn id="15" idx="0"/>
            </p:cNvCxnSpPr>
            <p:nvPr/>
          </p:nvCxnSpPr>
          <p:spPr bwMode="auto">
            <a:xfrm>
              <a:off x="4521540" y="4306335"/>
              <a:ext cx="1574460" cy="441036"/>
            </a:xfrm>
            <a:prstGeom prst="bentConnector2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005417AA-B5E3-7E02-9F47-3EA6124302EB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>
              <a:off x="2883197" y="5665632"/>
              <a:ext cx="2716708" cy="400110"/>
            </a:xfrm>
            <a:prstGeom prst="bentConnector3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92C671D-C741-1900-6A51-4BF2FE5365CF}"/>
                </a:ext>
              </a:extLst>
            </p:cNvPr>
            <p:cNvCxnSpPr/>
            <p:nvPr/>
          </p:nvCxnSpPr>
          <p:spPr bwMode="auto">
            <a:xfrm flipV="1">
              <a:off x="2382982" y="3519055"/>
              <a:ext cx="0" cy="22074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55C716C-7198-D6D6-AB1E-E71FB336F6B7}"/>
                </a:ext>
              </a:extLst>
            </p:cNvPr>
            <p:cNvCxnSpPr/>
            <p:nvPr/>
          </p:nvCxnSpPr>
          <p:spPr bwMode="auto">
            <a:xfrm flipH="1">
              <a:off x="840509" y="5745018"/>
              <a:ext cx="1524000" cy="64654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72BD07-9693-46A9-CEB7-CBBDF0C547C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82982" y="5726545"/>
              <a:ext cx="1681018" cy="56039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A1D0CA-2FBD-0424-34E6-F9A8EB0D22AE}"/>
                </a:ext>
              </a:extLst>
            </p:cNvPr>
            <p:cNvSpPr txBox="1"/>
            <p:nvPr/>
          </p:nvSpPr>
          <p:spPr>
            <a:xfrm>
              <a:off x="2331443" y="4285706"/>
              <a:ext cx="5517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+Z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9AEBC8-77F5-53D3-27C8-8CA2738438EC}"/>
                </a:ext>
              </a:extLst>
            </p:cNvPr>
            <p:cNvSpPr txBox="1"/>
            <p:nvPr/>
          </p:nvSpPr>
          <p:spPr>
            <a:xfrm>
              <a:off x="1138529" y="5686087"/>
              <a:ext cx="5693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+X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1F0BDD-4B14-AD7D-114F-5658E8CCB9B6}"/>
                </a:ext>
              </a:extLst>
            </p:cNvPr>
            <p:cNvSpPr txBox="1"/>
            <p:nvPr/>
          </p:nvSpPr>
          <p:spPr>
            <a:xfrm>
              <a:off x="3261080" y="5743183"/>
              <a:ext cx="5693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+Y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27" name="Arrow: Curved Right 26">
              <a:extLst>
                <a:ext uri="{FF2B5EF4-FFF2-40B4-BE49-F238E27FC236}">
                  <a16:creationId xmlns:a16="http://schemas.microsoft.com/office/drawing/2014/main" id="{8D383A72-CC36-6112-FB28-4351731F61CE}"/>
                </a:ext>
              </a:extLst>
            </p:cNvPr>
            <p:cNvSpPr/>
            <p:nvPr/>
          </p:nvSpPr>
          <p:spPr bwMode="auto">
            <a:xfrm>
              <a:off x="2216730" y="3456543"/>
              <a:ext cx="249379" cy="320964"/>
            </a:xfrm>
            <a:prstGeom prst="curved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Arrow: Curved Down 27">
              <a:extLst>
                <a:ext uri="{FF2B5EF4-FFF2-40B4-BE49-F238E27FC236}">
                  <a16:creationId xmlns:a16="http://schemas.microsoft.com/office/drawing/2014/main" id="{22DE0542-4812-75F7-E8BA-3F7906B7EFDB}"/>
                </a:ext>
              </a:extLst>
            </p:cNvPr>
            <p:cNvSpPr/>
            <p:nvPr/>
          </p:nvSpPr>
          <p:spPr bwMode="auto">
            <a:xfrm rot="1412627">
              <a:off x="4067599" y="6169873"/>
              <a:ext cx="299263" cy="395683"/>
            </a:xfrm>
            <a:prstGeom prst="curved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Arrow: Curved Right 28">
              <a:extLst>
                <a:ext uri="{FF2B5EF4-FFF2-40B4-BE49-F238E27FC236}">
                  <a16:creationId xmlns:a16="http://schemas.microsoft.com/office/drawing/2014/main" id="{A643A7AA-9E40-6BDE-CB56-5EDF7489618B}"/>
                </a:ext>
              </a:extLst>
            </p:cNvPr>
            <p:cNvSpPr/>
            <p:nvPr/>
          </p:nvSpPr>
          <p:spPr bwMode="auto">
            <a:xfrm rot="9603527">
              <a:off x="739322" y="6130655"/>
              <a:ext cx="382013" cy="417195"/>
            </a:xfrm>
            <a:prstGeom prst="curved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E63FAC5-1A02-D6D2-D4DD-DFF070BFDC53}"/>
                    </a:ext>
                  </a:extLst>
                </p:cNvPr>
                <p:cNvSpPr txBox="1"/>
                <p:nvPr/>
              </p:nvSpPr>
              <p:spPr>
                <a:xfrm>
                  <a:off x="2432660" y="3418928"/>
                  <a:ext cx="5466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E63FAC5-1A02-D6D2-D4DD-DFF070BFD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660" y="3418928"/>
                  <a:ext cx="54662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6F7911E-E521-DA47-4E19-D2B11FFE1F0C}"/>
                    </a:ext>
                  </a:extLst>
                </p:cNvPr>
                <p:cNvSpPr txBox="1"/>
                <p:nvPr/>
              </p:nvSpPr>
              <p:spPr>
                <a:xfrm>
                  <a:off x="4306196" y="6108419"/>
                  <a:ext cx="571182" cy="490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6F7911E-E521-DA47-4E19-D2B11FFE1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196" y="6108419"/>
                  <a:ext cx="571182" cy="4908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4E52BF8-80EF-6B67-4ED6-4591634A9E1E}"/>
                    </a:ext>
                  </a:extLst>
                </p:cNvPr>
                <p:cNvSpPr txBox="1"/>
                <p:nvPr/>
              </p:nvSpPr>
              <p:spPr>
                <a:xfrm>
                  <a:off x="293885" y="6100849"/>
                  <a:ext cx="5621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4E52BF8-80EF-6B67-4ED6-4591634A9E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85" y="6100849"/>
                  <a:ext cx="56214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4724DFD-7936-BF53-8EE0-429D98A8AEB6}"/>
              </a:ext>
            </a:extLst>
          </p:cNvPr>
          <p:cNvSpPr txBox="1"/>
          <p:nvPr/>
        </p:nvSpPr>
        <p:spPr>
          <a:xfrm>
            <a:off x="7387752" y="2690177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95767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18AE1-4BC2-C0A9-833A-FCA2CD58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26" y="1854199"/>
            <a:ext cx="9283807" cy="3996267"/>
          </a:xfrm>
        </p:spPr>
        <p:txBody>
          <a:bodyPr/>
          <a:lstStyle/>
          <a:p>
            <a:r>
              <a:rPr lang="en-IN" sz="2400" dirty="0"/>
              <a:t>Keeping the pump OFF, the electromagnet is magnetized and demagnetized with a delay. </a:t>
            </a:r>
          </a:p>
          <a:p>
            <a:r>
              <a:rPr lang="en-IN" sz="2400" dirty="0"/>
              <a:t>The system is evaluated for activation time of 1000 milli second, 600 milli second, and 200 milli second.</a:t>
            </a:r>
          </a:p>
          <a:p>
            <a:r>
              <a:rPr lang="en-IN" sz="2400" dirty="0"/>
              <a:t>The forces produced in the Z direction is measured and evaluated.</a:t>
            </a:r>
          </a:p>
          <a:p>
            <a:pPr marL="0" indent="0">
              <a:buNone/>
            </a:pPr>
            <a:r>
              <a:rPr lang="en-IN" sz="2400" dirty="0"/>
              <a:t>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A20E45B-197E-1877-3F1E-0653A89452D3}"/>
              </a:ext>
            </a:extLst>
          </p:cNvPr>
          <p:cNvSpPr txBox="1">
            <a:spLocks/>
          </p:cNvSpPr>
          <p:nvPr/>
        </p:nvSpPr>
        <p:spPr bwMode="auto">
          <a:xfrm>
            <a:off x="609600" y="914400"/>
            <a:ext cx="10972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9pPr>
          </a:lstStyle>
          <a:p>
            <a:r>
              <a:rPr lang="en-GB" sz="4000" kern="0" dirty="0"/>
              <a:t>Evaluation of Normal force generation</a:t>
            </a:r>
          </a:p>
        </p:txBody>
      </p:sp>
    </p:spTree>
    <p:extLst>
      <p:ext uri="{BB962C8B-B14F-4D97-AF65-F5344CB8AC3E}">
        <p14:creationId xmlns:p14="http://schemas.microsoft.com/office/powerpoint/2010/main" val="115944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0AF3E-58A8-B031-E7D7-3FEA6532F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r="8084"/>
          <a:stretch/>
        </p:blipFill>
        <p:spPr>
          <a:xfrm>
            <a:off x="93132" y="911494"/>
            <a:ext cx="12098867" cy="5313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5F6B6-03A8-70B7-372C-8B5A7D4B3287}"/>
              </a:ext>
            </a:extLst>
          </p:cNvPr>
          <p:cNvSpPr txBox="1"/>
          <p:nvPr/>
        </p:nvSpPr>
        <p:spPr>
          <a:xfrm>
            <a:off x="474026" y="6224916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Activation time:- 1000 milli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2C60D-4D9F-6856-6DE2-9F9A063EC229}"/>
              </a:ext>
            </a:extLst>
          </p:cNvPr>
          <p:cNvSpPr txBox="1"/>
          <p:nvPr/>
        </p:nvSpPr>
        <p:spPr>
          <a:xfrm>
            <a:off x="379727" y="911494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916424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155A3E-04E7-C3D4-9789-02B862512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" r="7947"/>
          <a:stretch/>
        </p:blipFill>
        <p:spPr>
          <a:xfrm>
            <a:off x="1" y="973668"/>
            <a:ext cx="12192000" cy="5308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B2A84-525E-998E-26FF-383ECA69EF33}"/>
              </a:ext>
            </a:extLst>
          </p:cNvPr>
          <p:cNvSpPr txBox="1"/>
          <p:nvPr/>
        </p:nvSpPr>
        <p:spPr>
          <a:xfrm>
            <a:off x="474026" y="6224916"/>
            <a:ext cx="398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Activation time:- 600 milli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E4BE8-3E6A-75DC-A48F-350826B5DB7F}"/>
              </a:ext>
            </a:extLst>
          </p:cNvPr>
          <p:cNvSpPr txBox="1"/>
          <p:nvPr/>
        </p:nvSpPr>
        <p:spPr>
          <a:xfrm>
            <a:off x="887727" y="973668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630854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DA62-6280-8670-FC9E-30023363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01651-2165-E194-BA32-FB31B63D07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7986"/>
          <a:stretch/>
        </p:blipFill>
        <p:spPr>
          <a:xfrm>
            <a:off x="0" y="891116"/>
            <a:ext cx="12191999" cy="5293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9A2F6-D588-BFCD-6209-DF88723BB442}"/>
              </a:ext>
            </a:extLst>
          </p:cNvPr>
          <p:cNvSpPr txBox="1"/>
          <p:nvPr/>
        </p:nvSpPr>
        <p:spPr>
          <a:xfrm>
            <a:off x="406400" y="6184900"/>
            <a:ext cx="391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Activation time:- 200 milli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55DA9-5021-4147-1A34-98E2C02AD4A6}"/>
              </a:ext>
            </a:extLst>
          </p:cNvPr>
          <p:cNvSpPr txBox="1"/>
          <p:nvPr/>
        </p:nvSpPr>
        <p:spPr>
          <a:xfrm>
            <a:off x="812800" y="962968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6788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AF6-D6B2-63D5-9526-58EC168F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10972800" cy="914400"/>
          </a:xfrm>
        </p:spPr>
        <p:txBody>
          <a:bodyPr/>
          <a:lstStyle/>
          <a:p>
            <a:r>
              <a:rPr lang="en-GB" sz="4000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11176000" cy="44677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Aims and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Typical Behaviour of MR Fluids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Haptic Feedback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Silicone Haptic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Results from Early Prototypes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Overall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Conclusion and 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526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DA62-6280-8670-FC9E-30023363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0"/>
            <a:ext cx="5796556" cy="4203700"/>
          </a:xfrm>
        </p:spPr>
        <p:txBody>
          <a:bodyPr/>
          <a:lstStyle/>
          <a:p>
            <a:r>
              <a:rPr lang="en-IN" sz="2400" dirty="0"/>
              <a:t>The Pump for this test is always ON. </a:t>
            </a:r>
          </a:p>
          <a:p>
            <a:r>
              <a:rPr lang="en-IN" sz="2400" dirty="0"/>
              <a:t>The system is evaluated with for a delay time of 50 milli second.</a:t>
            </a:r>
          </a:p>
          <a:p>
            <a:r>
              <a:rPr lang="en-IN" sz="2400" dirty="0"/>
              <a:t>The forces in Z direction and torque in Y,Z is evaluated.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50BF-A842-2BED-5878-26C84F1F6D7F}"/>
              </a:ext>
            </a:extLst>
          </p:cNvPr>
          <p:cNvSpPr txBox="1">
            <a:spLocks/>
          </p:cNvSpPr>
          <p:nvPr/>
        </p:nvSpPr>
        <p:spPr bwMode="auto">
          <a:xfrm>
            <a:off x="609600" y="914400"/>
            <a:ext cx="10972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A196F"/>
                </a:solidFill>
                <a:latin typeface="TUOS Stephenson" pitchFamily="18" charset="0"/>
              </a:defRPr>
            </a:lvl9pPr>
          </a:lstStyle>
          <a:p>
            <a:r>
              <a:rPr lang="en-GB" sz="4000" kern="0" dirty="0"/>
              <a:t>Evaluation of Shear forces generation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FCC9AB-4DAF-5E7A-8F80-35C27D9377A5}"/>
              </a:ext>
            </a:extLst>
          </p:cNvPr>
          <p:cNvGrpSpPr/>
          <p:nvPr/>
        </p:nvGrpSpPr>
        <p:grpSpPr>
          <a:xfrm>
            <a:off x="6406156" y="1981200"/>
            <a:ext cx="4969164" cy="4382655"/>
            <a:chOff x="7112000" y="3251200"/>
            <a:chExt cx="4470400" cy="34082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F33BB5-A654-845B-A157-F15B8883C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53" t="28047" r="32929" b="35724"/>
            <a:stretch/>
          </p:blipFill>
          <p:spPr>
            <a:xfrm>
              <a:off x="7112000" y="3251200"/>
              <a:ext cx="4470400" cy="3408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DDDA7B-C574-AF8E-7598-4E8CAB3CE4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79846" y="4357255"/>
              <a:ext cx="1229172" cy="1984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D6032A-8B0B-542D-1DA7-53B516285653}"/>
                </a:ext>
              </a:extLst>
            </p:cNvPr>
            <p:cNvSpPr txBox="1"/>
            <p:nvPr/>
          </p:nvSpPr>
          <p:spPr>
            <a:xfrm>
              <a:off x="8304286" y="3895590"/>
              <a:ext cx="2085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Flow direction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89413C-0CC2-C0C7-8E37-E3562716E407}"/>
                </a:ext>
              </a:extLst>
            </p:cNvPr>
            <p:cNvCxnSpPr/>
            <p:nvPr/>
          </p:nvCxnSpPr>
          <p:spPr bwMode="auto">
            <a:xfrm flipH="1">
              <a:off x="8183418" y="5052291"/>
              <a:ext cx="1006764" cy="81339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7C0FA0C-1606-E776-79B2-48F62B4C5E65}"/>
                </a:ext>
              </a:extLst>
            </p:cNvPr>
            <p:cNvCxnSpPr/>
            <p:nvPr/>
          </p:nvCxnSpPr>
          <p:spPr bwMode="auto">
            <a:xfrm>
              <a:off x="9217891" y="5043055"/>
              <a:ext cx="942109" cy="124388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3E7073A6-B6CF-1350-04D9-A2B4C8BB7AFD}"/>
                </a:ext>
              </a:extLst>
            </p:cNvPr>
            <p:cNvSpPr/>
            <p:nvPr/>
          </p:nvSpPr>
          <p:spPr bwMode="auto">
            <a:xfrm rot="9349894">
              <a:off x="10002982" y="5928164"/>
              <a:ext cx="406400" cy="472687"/>
            </a:xfrm>
            <a:prstGeom prst="curved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Arrow: Curved Right 11">
              <a:extLst>
                <a:ext uri="{FF2B5EF4-FFF2-40B4-BE49-F238E27FC236}">
                  <a16:creationId xmlns:a16="http://schemas.microsoft.com/office/drawing/2014/main" id="{DD121B22-0F01-022F-CA35-13B3B830A3EB}"/>
                </a:ext>
              </a:extLst>
            </p:cNvPr>
            <p:cNvSpPr/>
            <p:nvPr/>
          </p:nvSpPr>
          <p:spPr bwMode="auto">
            <a:xfrm rot="7385890">
              <a:off x="8050286" y="5520886"/>
              <a:ext cx="406400" cy="472687"/>
            </a:xfrm>
            <a:prstGeom prst="curved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D94894-9388-107B-DE3A-B86915D77437}"/>
                    </a:ext>
                  </a:extLst>
                </p:cNvPr>
                <p:cNvSpPr txBox="1"/>
                <p:nvPr/>
              </p:nvSpPr>
              <p:spPr>
                <a:xfrm>
                  <a:off x="10342819" y="5943600"/>
                  <a:ext cx="571182" cy="490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D94894-9388-107B-DE3A-B86915D7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2819" y="5943600"/>
                  <a:ext cx="571182" cy="4908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CAFA9EC-BA79-B457-9A89-B4D128C15C58}"/>
                    </a:ext>
                  </a:extLst>
                </p:cNvPr>
                <p:cNvSpPr txBox="1"/>
                <p:nvPr/>
              </p:nvSpPr>
              <p:spPr>
                <a:xfrm>
                  <a:off x="7742144" y="5825686"/>
                  <a:ext cx="5621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CAFA9EC-BA79-B457-9A89-B4D128C15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144" y="5825686"/>
                  <a:ext cx="56214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2F467-C898-146D-D221-FCF4AF14FAE2}"/>
                  </a:ext>
                </a:extLst>
              </p:cNvPr>
              <p:cNvSpPr txBox="1"/>
              <p:nvPr/>
            </p:nvSpPr>
            <p:spPr>
              <a:xfrm>
                <a:off x="8432415" y="3818265"/>
                <a:ext cx="5334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2F467-C898-146D-D221-FCF4AF14F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415" y="3818265"/>
                <a:ext cx="5334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0500502-3DDF-50E2-09CF-0E3695828A61}"/>
              </a:ext>
            </a:extLst>
          </p:cNvPr>
          <p:cNvSpPr txBox="1"/>
          <p:nvPr/>
        </p:nvSpPr>
        <p:spPr>
          <a:xfrm>
            <a:off x="6272528" y="1724430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4283609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0D4ADA-D5CB-A787-F857-109BBF191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r="8030"/>
          <a:stretch/>
        </p:blipFill>
        <p:spPr>
          <a:xfrm>
            <a:off x="1" y="877455"/>
            <a:ext cx="12192000" cy="546792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381EC-8334-4C2A-D82C-A08DE5313153}"/>
              </a:ext>
            </a:extLst>
          </p:cNvPr>
          <p:cNvSpPr txBox="1"/>
          <p:nvPr/>
        </p:nvSpPr>
        <p:spPr>
          <a:xfrm>
            <a:off x="4566574" y="6345382"/>
            <a:ext cx="30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Forces in Z direction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AA8DB-CEF1-EB93-1EE4-88B3947C9D2D}"/>
              </a:ext>
            </a:extLst>
          </p:cNvPr>
          <p:cNvSpPr txBox="1"/>
          <p:nvPr/>
        </p:nvSpPr>
        <p:spPr>
          <a:xfrm>
            <a:off x="804600" y="877455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59754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2F184-D93D-9C45-5C2D-3913F4E4C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r="8256"/>
          <a:stretch/>
        </p:blipFill>
        <p:spPr>
          <a:xfrm>
            <a:off x="-1" y="914400"/>
            <a:ext cx="12192001" cy="5347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7D8D1-BB97-97D6-C2DA-50146B1E707B}"/>
              </a:ext>
            </a:extLst>
          </p:cNvPr>
          <p:cNvSpPr txBox="1"/>
          <p:nvPr/>
        </p:nvSpPr>
        <p:spPr>
          <a:xfrm>
            <a:off x="3475122" y="6396335"/>
            <a:ext cx="524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Torque produced in X and Y direction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FD965-EAD8-E7E7-583B-4571EBBA12FC}"/>
              </a:ext>
            </a:extLst>
          </p:cNvPr>
          <p:cNvSpPr txBox="1"/>
          <p:nvPr/>
        </p:nvSpPr>
        <p:spPr>
          <a:xfrm>
            <a:off x="262733" y="914400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420364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AF6-D6B2-63D5-9526-58EC168F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087582"/>
            <a:ext cx="10972800" cy="893618"/>
          </a:xfrm>
        </p:spPr>
        <p:txBody>
          <a:bodyPr/>
          <a:lstStyle/>
          <a:p>
            <a:r>
              <a:rPr lang="en-GB" sz="4000" dirty="0"/>
              <a:t>Conclusion and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36" y="1981199"/>
            <a:ext cx="11065164" cy="4484255"/>
          </a:xfrm>
        </p:spPr>
        <p:txBody>
          <a:bodyPr/>
          <a:lstStyle/>
          <a:p>
            <a:r>
              <a:rPr lang="en-GB" sz="2800" dirty="0"/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The normal forces and shear forces are easy to generate but low in magnitude.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It is important to ensure waterproof seals between the silicon rubber skin, the 3D pipes and the inlet/outlet pipes.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The electromagnets provides instant magnetization and demagnetization, however generates heat after a while.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The fluid responds instantly, however, ferroparticles are segregated from the base oil after 24 hrs, if not used.</a:t>
            </a:r>
            <a:endParaRPr lang="en-GB" sz="2800" dirty="0"/>
          </a:p>
          <a:p>
            <a:r>
              <a:rPr lang="en-GB" sz="2800" dirty="0"/>
              <a:t>Future Work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control mechanism for varying the magnetic intensity.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design of the silicone haptic device.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An alternative to relays, the modules gets noisy for very quick switching tasks.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MR Fluid with better stability </a:t>
            </a:r>
            <a:r>
              <a:rPr lang="en-GB" sz="2000"/>
              <a:t>and homogeneity. 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621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AF6-D6B2-63D5-9526-58EC168F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10972800" cy="914400"/>
          </a:xfrm>
        </p:spPr>
        <p:txBody>
          <a:bodyPr/>
          <a:lstStyle/>
          <a:p>
            <a:r>
              <a:rPr lang="en-GB" sz="4000" dirty="0"/>
              <a:t>Aims and 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11176000" cy="4467726"/>
          </a:xfrm>
        </p:spPr>
        <p:txBody>
          <a:bodyPr/>
          <a:lstStyle/>
          <a:p>
            <a:r>
              <a:rPr lang="en-GB" sz="2400" dirty="0"/>
              <a:t>Aim:- </a:t>
            </a:r>
            <a:r>
              <a:rPr lang="en-US" sz="2000" dirty="0"/>
              <a:t>To design, manufacture, and assess a tactile feedback system that utilizes magnetorheological fluid to generate lateral and normal forces.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use the Hagen-Poiseuille law and the Herschel-</a:t>
            </a:r>
            <a:r>
              <a:rPr lang="en-US" sz="2000" dirty="0" err="1"/>
              <a:t>Bulkley</a:t>
            </a:r>
            <a:r>
              <a:rPr lang="en-US" sz="2000" dirty="0"/>
              <a:t> model to explain the fluid behavior.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engineer a silicon rubber haptic device with intricate internal veins and strategically placed input/output ports to enable precise fluid flow control for a single finger.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develop a system to control and drive the MR fluid using electromagnets, a peristaltic pump, and an Arduino microcontroller 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assess the forces generated by the haptic device using a 6-axis load cell sensor.</a:t>
            </a:r>
          </a:p>
        </p:txBody>
      </p:sp>
    </p:spTree>
    <p:extLst>
      <p:ext uri="{BB962C8B-B14F-4D97-AF65-F5344CB8AC3E}">
        <p14:creationId xmlns:p14="http://schemas.microsoft.com/office/powerpoint/2010/main" val="100320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2209800"/>
            <a:ext cx="10972800" cy="3733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are Magnetorheological Fluids?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5348FC-D382-3ECE-5234-C19789E9F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IN" dirty="0"/>
              <a:t>Background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8FBFB0C-F474-2584-B377-13A65650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843647"/>
            <a:ext cx="6096000" cy="36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EF7F4-1682-B6E9-4A89-F676A80223D8}"/>
              </a:ext>
            </a:extLst>
          </p:cNvPr>
          <p:cNvSpPr txBox="1"/>
          <p:nvPr/>
        </p:nvSpPr>
        <p:spPr>
          <a:xfrm>
            <a:off x="7610764" y="3149600"/>
            <a:ext cx="43041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Ferromagnetic particles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Carrier Fluid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Respond to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Chain Formation of particles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43819-60F2-65B2-66F9-329F2EBFB1EC}"/>
              </a:ext>
            </a:extLst>
          </p:cNvPr>
          <p:cNvSpPr txBox="1"/>
          <p:nvPr/>
        </p:nvSpPr>
        <p:spPr>
          <a:xfrm>
            <a:off x="812800" y="2584529"/>
            <a:ext cx="1309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produced from [1]</a:t>
            </a:r>
            <a:endParaRPr lang="en-IN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1CD4D-0F35-B954-94D1-60D31114DD51}"/>
              </a:ext>
            </a:extLst>
          </p:cNvPr>
          <p:cNvSpPr txBox="1"/>
          <p:nvPr/>
        </p:nvSpPr>
        <p:spPr>
          <a:xfrm>
            <a:off x="0" y="6631724"/>
            <a:ext cx="6404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457200" algn="l"/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[1]Wikipedia Contributors, “Magnetorheological fluid,” </a:t>
            </a:r>
            <a:r>
              <a:rPr lang="en-IN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Wikipedia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Aug. 13, 2018. https://en.wikipedia.org/wiki/Magnetorheological_fluid</a:t>
            </a:r>
          </a:p>
          <a:p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42728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AF6-D6B2-63D5-9526-58EC168F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8327" y="0"/>
            <a:ext cx="10972800" cy="1219200"/>
          </a:xfrm>
        </p:spPr>
        <p:txBody>
          <a:bodyPr/>
          <a:lstStyle/>
          <a:p>
            <a:r>
              <a:rPr lang="en-GB" sz="4000" dirty="0"/>
              <a:t>Typical Behaviour of an MR Fluid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193" y="4000500"/>
            <a:ext cx="5037221" cy="24741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Pre Yielding behaves as Newtonian Fluid.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Hagen-Poiseuille law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F5294-AF94-5B07-FFCD-9BAEC212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" y="1422399"/>
            <a:ext cx="5037221" cy="257810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BD2026F-B7A4-BEEB-11FA-0AD19A77B79C}"/>
              </a:ext>
            </a:extLst>
          </p:cNvPr>
          <p:cNvSpPr txBox="1">
            <a:spLocks/>
          </p:cNvSpPr>
          <p:nvPr/>
        </p:nvSpPr>
        <p:spPr bwMode="auto">
          <a:xfrm>
            <a:off x="6564024" y="4298746"/>
            <a:ext cx="5037221" cy="12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3200">
                <a:solidFill>
                  <a:srgbClr val="2A19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2A196F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2A196F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defRPr sz="1400">
                <a:solidFill>
                  <a:srgbClr val="2A196F"/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buChar char="•"/>
              <a:defRPr sz="900">
                <a:solidFill>
                  <a:srgbClr val="2A196F"/>
                </a:solidFill>
                <a:latin typeface="+mn-lt"/>
              </a:defRPr>
            </a:lvl5pPr>
            <a:lvl6pPr marL="25146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buChar char="•"/>
              <a:defRPr sz="900">
                <a:solidFill>
                  <a:srgbClr val="2A196F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buChar char="•"/>
              <a:defRPr sz="900">
                <a:solidFill>
                  <a:srgbClr val="2A196F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buChar char="•"/>
              <a:defRPr sz="900">
                <a:solidFill>
                  <a:srgbClr val="2A196F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buChar char="•"/>
              <a:defRPr sz="900">
                <a:solidFill>
                  <a:srgbClr val="2A196F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kern="0" dirty="0"/>
              <a:t>Post Yielding behaves as Non-Newtonian Fluid.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kern="0" dirty="0"/>
              <a:t>Herschel-</a:t>
            </a:r>
            <a:r>
              <a:rPr lang="en-GB" sz="2000" kern="0" dirty="0" err="1"/>
              <a:t>Bulkley</a:t>
            </a:r>
            <a:r>
              <a:rPr lang="en-GB" sz="2000" kern="0" dirty="0"/>
              <a:t>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n = 1 corresponds to Newtonian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n &lt; 1 indicates shear-thinning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n &gt; 1 indicates shear-thickening behavior</a:t>
            </a:r>
            <a:endParaRPr lang="en-GB" sz="200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7048E4-B6B5-7D75-D5ED-B9A39F561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34" y="5429067"/>
            <a:ext cx="1883849" cy="769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B6644-6F58-1290-BA51-6DDD64B00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81" y="1147670"/>
            <a:ext cx="5037219" cy="307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63269-E17E-ACE6-95FC-F9A295A33E5C}"/>
              </a:ext>
            </a:extLst>
          </p:cNvPr>
          <p:cNvSpPr txBox="1"/>
          <p:nvPr/>
        </p:nvSpPr>
        <p:spPr>
          <a:xfrm>
            <a:off x="1317432" y="1422399"/>
            <a:ext cx="1321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Produced from [1]</a:t>
            </a:r>
            <a:endParaRPr lang="en-IN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4818A-52CD-12E8-42DE-3365C0D32C3D}"/>
              </a:ext>
            </a:extLst>
          </p:cNvPr>
          <p:cNvSpPr txBox="1"/>
          <p:nvPr/>
        </p:nvSpPr>
        <p:spPr>
          <a:xfrm>
            <a:off x="0" y="6315782"/>
            <a:ext cx="3537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[1] O. Ashour, C. A. Rogers, and W.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Kordonsky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, “Magnetorheological Fluids: Materials, Characterization, and Devices,” Journal of intelligent material systems and structures, vol. 7, no. 2, pp. 123–130, 1996,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doi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: 10.1177/1045389X9600700201.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9435F-D8B3-896D-96A7-FBC4E3298FFE}"/>
              </a:ext>
            </a:extLst>
          </p:cNvPr>
          <p:cNvSpPr txBox="1"/>
          <p:nvPr/>
        </p:nvSpPr>
        <p:spPr>
          <a:xfrm>
            <a:off x="8205447" y="1299289"/>
            <a:ext cx="15511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produced from [2] </a:t>
            </a:r>
            <a:endParaRPr lang="en-IN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CCFAC-4222-C8AC-10A3-6D5AF0D88934}"/>
              </a:ext>
            </a:extLst>
          </p:cNvPr>
          <p:cNvSpPr txBox="1"/>
          <p:nvPr/>
        </p:nvSpPr>
        <p:spPr>
          <a:xfrm>
            <a:off x="9236048" y="6189024"/>
            <a:ext cx="336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just"/>
            <a:r>
              <a:rPr lang="en-IN" sz="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[2]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A. Perry, “Explicit Pressure Drop Equations for Herschel-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Bulkley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 Fluid Flow in Pipes,” </a:t>
            </a:r>
            <a:r>
              <a:rPr lang="en-IN" sz="80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Center</a:t>
            </a:r>
            <a:r>
              <a:rPr lang="en-IN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 for Model-Based Cyber-Physical Product Development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vol. 20, no. 12, pp. 15–15, Feb. 2018, Accessed: Aug. 31, 2023. [Online]. Available: https://wcc.ep.liu.se/index.php/MODPROD/article/view/634/551</a:t>
            </a:r>
          </a:p>
        </p:txBody>
      </p:sp>
    </p:spTree>
    <p:extLst>
      <p:ext uri="{BB962C8B-B14F-4D97-AF65-F5344CB8AC3E}">
        <p14:creationId xmlns:p14="http://schemas.microsoft.com/office/powerpoint/2010/main" val="419271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AF6-D6B2-63D5-9526-58EC168F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914400"/>
            <a:ext cx="10972800" cy="1235242"/>
          </a:xfrm>
        </p:spPr>
        <p:txBody>
          <a:bodyPr/>
          <a:lstStyle/>
          <a:p>
            <a:r>
              <a:rPr lang="en-GB" sz="4000" dirty="0"/>
              <a:t>Haptic Feedback Systems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909011"/>
            <a:ext cx="11176000" cy="40345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Tactile information through force, vibration or touch.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Sensation of touch, pressure, temperature and texture through tactile receptors.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Two main haptic technology: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/>
              <a:t>kinesthetic</a:t>
            </a:r>
            <a:r>
              <a:rPr lang="en-GB" sz="2400" dirty="0"/>
              <a:t> feedback </a:t>
            </a:r>
          </a:p>
          <a:p>
            <a:pPr marL="1200150" lvl="1" indent="-457200"/>
            <a:r>
              <a:rPr lang="en-GB" sz="2000" dirty="0"/>
              <a:t>Force Feedback on ligaments and muscles</a:t>
            </a:r>
          </a:p>
          <a:p>
            <a:pPr marL="1200150" lvl="1" indent="-457200"/>
            <a:r>
              <a:rPr lang="en-GB" sz="2000" dirty="0"/>
              <a:t>Move with humans and effect large areas of the body</a:t>
            </a:r>
          </a:p>
          <a:p>
            <a:pPr marL="1200150" lvl="1" indent="-457200"/>
            <a:r>
              <a:rPr lang="en-GB" sz="2000" dirty="0"/>
              <a:t>Active and Resistive device</a:t>
            </a:r>
          </a:p>
          <a:p>
            <a:pPr marL="1200150" lvl="1" indent="-457200"/>
            <a:r>
              <a:rPr lang="en-GB" sz="2000" dirty="0" err="1"/>
              <a:t>TeslaGlove</a:t>
            </a:r>
            <a:r>
              <a:rPr lang="en-GB" sz="2000" dirty="0"/>
              <a:t> and Omega3</a:t>
            </a:r>
          </a:p>
          <a:p>
            <a:pPr marL="1200150" lvl="1" indent="-457200"/>
            <a:r>
              <a:rPr lang="en-GB" sz="2000" dirty="0"/>
              <a:t>MR Fluid based smart glove by Nam et.al</a:t>
            </a:r>
          </a:p>
          <a:p>
            <a:pPr lvl="1" indent="0">
              <a:buNone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75EE4-F728-22A5-DD4F-B41828E7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072" y="2785401"/>
            <a:ext cx="2911092" cy="2522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4F14F-A611-0ADA-63E6-64D9027DB7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33" y="-123847"/>
            <a:ext cx="2290618" cy="1989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C4EB8-46D2-3965-C2D6-CBEF49011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/>
          <a:stretch/>
        </p:blipFill>
        <p:spPr>
          <a:xfrm>
            <a:off x="6446981" y="5078598"/>
            <a:ext cx="2680182" cy="1741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DEC74F-7439-CCF4-689F-0F44D0AC908D}"/>
              </a:ext>
            </a:extLst>
          </p:cNvPr>
          <p:cNvSpPr txBox="1"/>
          <p:nvPr/>
        </p:nvSpPr>
        <p:spPr>
          <a:xfrm>
            <a:off x="9862802" y="516405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Omega 3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B1DAD-D530-1E81-3277-7F65BBA2B5F6}"/>
              </a:ext>
            </a:extLst>
          </p:cNvPr>
          <p:cNvSpPr txBox="1"/>
          <p:nvPr/>
        </p:nvSpPr>
        <p:spPr>
          <a:xfrm>
            <a:off x="8785450" y="1550160"/>
            <a:ext cx="179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Tesla Glove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0224D-B89F-DED2-4D79-C902B7614157}"/>
              </a:ext>
            </a:extLst>
          </p:cNvPr>
          <p:cNvSpPr txBox="1"/>
          <p:nvPr/>
        </p:nvSpPr>
        <p:spPr>
          <a:xfrm>
            <a:off x="2841008" y="6071618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MR Fluid actuator</a:t>
            </a:r>
            <a:endParaRPr lang="en-IN" sz="2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EC3BB4-F164-936F-6220-9D851ED49E63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5048664" y="5846618"/>
            <a:ext cx="3328718" cy="425055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D64F99-18F3-FD10-422F-A8D500AFA31F}"/>
              </a:ext>
            </a:extLst>
          </p:cNvPr>
          <p:cNvSpPr txBox="1"/>
          <p:nvPr/>
        </p:nvSpPr>
        <p:spPr>
          <a:xfrm>
            <a:off x="6797964" y="127544"/>
            <a:ext cx="1473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 Image produced from [1]</a:t>
            </a:r>
            <a:endParaRPr lang="en-IN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06AD46-0620-FC9E-F8B5-786C1E3E6C04}"/>
              </a:ext>
            </a:extLst>
          </p:cNvPr>
          <p:cNvSpPr txBox="1"/>
          <p:nvPr/>
        </p:nvSpPr>
        <p:spPr>
          <a:xfrm>
            <a:off x="8426121" y="2903554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produced from [2]</a:t>
            </a:r>
            <a:endParaRPr lang="en-IN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13A94-9555-E762-E763-43BF94B13B1F}"/>
              </a:ext>
            </a:extLst>
          </p:cNvPr>
          <p:cNvSpPr txBox="1"/>
          <p:nvPr/>
        </p:nvSpPr>
        <p:spPr>
          <a:xfrm>
            <a:off x="6296138" y="4790283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produced from [3]</a:t>
            </a:r>
            <a:endParaRPr lang="en-IN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29574-248A-0DC5-04C5-226AB3649FA7}"/>
              </a:ext>
            </a:extLst>
          </p:cNvPr>
          <p:cNvSpPr txBox="1"/>
          <p:nvPr/>
        </p:nvSpPr>
        <p:spPr>
          <a:xfrm>
            <a:off x="0" y="6166501"/>
            <a:ext cx="2105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[1]“Haptic Glove for Virtual Reality with Force Feedback | TESLAGLOVE,” </a:t>
            </a:r>
            <a:r>
              <a:rPr lang="en-US" sz="80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Teslasuit</a:t>
            </a: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. https://teslasuit.io/products/teslaglove/</a:t>
            </a:r>
          </a:p>
          <a:p>
            <a:pPr algn="l"/>
            <a:r>
              <a:rPr lang="en-US" sz="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endParaRPr lang="en-IN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0797F-10C2-4678-6225-79A3522C3E7A}"/>
              </a:ext>
            </a:extLst>
          </p:cNvPr>
          <p:cNvSpPr txBox="1"/>
          <p:nvPr/>
        </p:nvSpPr>
        <p:spPr>
          <a:xfrm>
            <a:off x="1968614" y="6430469"/>
            <a:ext cx="432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[2]“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omega.x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,” </a:t>
            </a:r>
            <a:r>
              <a:rPr lang="en-IN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Force Dimension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. https://www.forcedimension.com/products/omega (accessed Aug. 31, 2023).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820FD-5F0B-DD77-DDF5-C9D5B5975965}"/>
              </a:ext>
            </a:extLst>
          </p:cNvPr>
          <p:cNvSpPr txBox="1"/>
          <p:nvPr/>
        </p:nvSpPr>
        <p:spPr>
          <a:xfrm>
            <a:off x="9487728" y="5943599"/>
            <a:ext cx="2743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[3]Yoon Kwon Nam, M. K. Park, and R. Yamane, “Smart glove: hand master using magnetorheological fluid actuators,” </a:t>
            </a:r>
            <a:r>
              <a:rPr lang="en-IN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Proceedings of SPIE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Dec. 2007, 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: https://doi.org/10.1117/12.783776.</a:t>
            </a:r>
          </a:p>
        </p:txBody>
      </p:sp>
    </p:spTree>
    <p:extLst>
      <p:ext uri="{BB962C8B-B14F-4D97-AF65-F5344CB8AC3E}">
        <p14:creationId xmlns:p14="http://schemas.microsoft.com/office/powerpoint/2010/main" val="87723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52D0A-B9F0-E976-67E9-6E31ACAE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6" y="824346"/>
            <a:ext cx="7659094" cy="3830781"/>
          </a:xfrm>
        </p:spPr>
        <p:txBody>
          <a:bodyPr/>
          <a:lstStyle/>
          <a:p>
            <a:pPr marL="914400" lvl="1" indent="-514350">
              <a:buFont typeface="+mj-lt"/>
              <a:buAutoNum type="arabicPeriod" startAt="2"/>
            </a:pPr>
            <a:r>
              <a:rPr lang="en-IN" dirty="0"/>
              <a:t>Cutaneous feedback</a:t>
            </a:r>
          </a:p>
          <a:p>
            <a:pPr marL="1485900" lvl="2" indent="-342900"/>
            <a:r>
              <a:rPr lang="en-GB" sz="2000" dirty="0"/>
              <a:t> Provide  normal or lateral forces through Vibration, Pressure Electrotactile, Ultrasonic, Thermal</a:t>
            </a:r>
            <a:endParaRPr lang="en-IN" dirty="0"/>
          </a:p>
          <a:p>
            <a:pPr marL="857250" lvl="1" indent="-457200"/>
            <a:r>
              <a:rPr lang="en-IN" sz="2000" dirty="0"/>
              <a:t>Samuel et.al [1] developed a 3DOF skin deformation device, which uses a delta mechanism to generate lateral forces.</a:t>
            </a:r>
          </a:p>
          <a:p>
            <a:pPr marL="857250" lvl="1" indent="-457200"/>
            <a:r>
              <a:rPr lang="en-IN" sz="2000" dirty="0"/>
              <a:t>Antonia et. al [2] designed a wearable fingertip haptic device that provide cutaneous feedback through inflation and control of a membrane.</a:t>
            </a:r>
          </a:p>
          <a:p>
            <a:pPr marL="857250" lvl="1" indent="-457200"/>
            <a:r>
              <a:rPr lang="en-IN" sz="2000" dirty="0" err="1"/>
              <a:t>Andualem</a:t>
            </a:r>
            <a:r>
              <a:rPr lang="en-IN" sz="2000" dirty="0"/>
              <a:t> et.al [3] used the DRV2605 haptic motor drivers to develop vibrotactile cutaneous feedback for a virtual environment.</a:t>
            </a:r>
          </a:p>
          <a:p>
            <a:pPr marL="857250" lvl="1" indent="-457200"/>
            <a:endParaRPr lang="en-IN" sz="2000" dirty="0"/>
          </a:p>
          <a:p>
            <a:pPr marL="857250" lvl="1" indent="-457200"/>
            <a:endParaRPr lang="en-IN" sz="2000" dirty="0"/>
          </a:p>
          <a:p>
            <a:pPr marL="857250" lvl="1" indent="-457200"/>
            <a:endParaRPr lang="en-IN" sz="2000" dirty="0"/>
          </a:p>
          <a:p>
            <a:pPr marL="857250" lvl="1" indent="-457200"/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30AD4-2F2B-6565-DD81-9C2EC85B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291" y="0"/>
            <a:ext cx="3497321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0D79F-A500-6B87-AF74-779F0865E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07" y="2865581"/>
            <a:ext cx="3394405" cy="2417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BAFA4D-64DE-4FAC-DEB0-5BBE9B30B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18" y="4978400"/>
            <a:ext cx="3394405" cy="181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5A7C3C-6B11-4C30-C1AE-C39B5A4FFDC6}"/>
              </a:ext>
            </a:extLst>
          </p:cNvPr>
          <p:cNvSpPr txBox="1"/>
          <p:nvPr/>
        </p:nvSpPr>
        <p:spPr>
          <a:xfrm>
            <a:off x="5449454" y="394803"/>
            <a:ext cx="2962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3-DOF delta mechanism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9A1373-4D7B-1B44-F946-43E360D710A3}"/>
              </a:ext>
            </a:extLst>
          </p:cNvPr>
          <p:cNvSpPr txBox="1"/>
          <p:nvPr/>
        </p:nvSpPr>
        <p:spPr>
          <a:xfrm>
            <a:off x="8711207" y="5337396"/>
            <a:ext cx="3547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Pressure based haptic device</a:t>
            </a:r>
            <a:endParaRPr lang="en-IN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CF047-7CC9-D90F-EBC6-8368C8EC1287}"/>
              </a:ext>
            </a:extLst>
          </p:cNvPr>
          <p:cNvSpPr txBox="1"/>
          <p:nvPr/>
        </p:nvSpPr>
        <p:spPr>
          <a:xfrm>
            <a:off x="8412125" y="6388617"/>
            <a:ext cx="360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Vibration based haptic device </a:t>
            </a:r>
            <a:endParaRPr lang="en-IN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8169D7-7A75-5B41-5597-3196C1708F84}"/>
              </a:ext>
            </a:extLst>
          </p:cNvPr>
          <p:cNvCxnSpPr/>
          <p:nvPr/>
        </p:nvCxnSpPr>
        <p:spPr bwMode="auto">
          <a:xfrm flipV="1">
            <a:off x="10494327" y="4581236"/>
            <a:ext cx="0" cy="8823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B6A8E00-E12B-E1B4-A6FC-E1A1C40E20B0}"/>
              </a:ext>
            </a:extLst>
          </p:cNvPr>
          <p:cNvCxnSpPr>
            <a:stCxn id="13" idx="3"/>
          </p:cNvCxnSpPr>
          <p:nvPr/>
        </p:nvCxnSpPr>
        <p:spPr bwMode="auto">
          <a:xfrm>
            <a:off x="8412125" y="594858"/>
            <a:ext cx="1082857" cy="552904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A65E6B1-08B9-E71D-663D-99F19425B9B5}"/>
              </a:ext>
            </a:extLst>
          </p:cNvPr>
          <p:cNvCxnSpPr>
            <a:cxnSpLocks/>
            <a:endCxn id="15" idx="0"/>
          </p:cNvCxnSpPr>
          <p:nvPr/>
        </p:nvCxnSpPr>
        <p:spPr bwMode="auto">
          <a:xfrm>
            <a:off x="8059918" y="5735987"/>
            <a:ext cx="2152636" cy="65263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AD4DEA-481F-2D77-4699-E1EFA8772D36}"/>
              </a:ext>
            </a:extLst>
          </p:cNvPr>
          <p:cNvSpPr txBox="1"/>
          <p:nvPr/>
        </p:nvSpPr>
        <p:spPr>
          <a:xfrm>
            <a:off x="7162500" y="92975"/>
            <a:ext cx="1473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 Image produced from [1]</a:t>
            </a:r>
            <a:endParaRPr lang="en-IN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C94ED0-687F-7493-29A8-9A9FD4E1C6C9}"/>
              </a:ext>
            </a:extLst>
          </p:cNvPr>
          <p:cNvSpPr txBox="1"/>
          <p:nvPr/>
        </p:nvSpPr>
        <p:spPr>
          <a:xfrm>
            <a:off x="8739074" y="2641664"/>
            <a:ext cx="1473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 Image produced from [2]</a:t>
            </a:r>
            <a:endParaRPr lang="en-IN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659A23-10B5-9D95-2DAD-617DA574DB28}"/>
              </a:ext>
            </a:extLst>
          </p:cNvPr>
          <p:cNvSpPr txBox="1"/>
          <p:nvPr/>
        </p:nvSpPr>
        <p:spPr>
          <a:xfrm>
            <a:off x="4905098" y="4736010"/>
            <a:ext cx="1473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 Image produced from [3]</a:t>
            </a:r>
            <a:endParaRPr lang="en-IN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148BCF-61F0-33B6-53B0-1B748248D13B}"/>
              </a:ext>
            </a:extLst>
          </p:cNvPr>
          <p:cNvSpPr txBox="1"/>
          <p:nvPr/>
        </p:nvSpPr>
        <p:spPr>
          <a:xfrm>
            <a:off x="179017" y="4978400"/>
            <a:ext cx="2004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[1]S. B. Schorr and A. M. Okamura, “Three-Dimensional Skin Deformation as Force Substitution: Wearable Device Design and Performance During Haptic Exploration of Virtual Environments,” </a:t>
            </a:r>
            <a:r>
              <a:rPr lang="en-IN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IEEE Transactions on Haptics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vol. 10, no. 3, pp. 418–430, Jul. 2017, 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: https://doi.org/10.1109/toh.2017.2672969.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66C29E-EE6F-9D61-81EE-CF6C4FD34EFD}"/>
              </a:ext>
            </a:extLst>
          </p:cNvPr>
          <p:cNvSpPr txBox="1"/>
          <p:nvPr/>
        </p:nvSpPr>
        <p:spPr>
          <a:xfrm>
            <a:off x="1950058" y="5022398"/>
            <a:ext cx="1836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IN" sz="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2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]A. 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Tzemanaki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G. A. Al, C. 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Melhuish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and S. 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Dogramadzi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“Design of a Wearable Fingertip Haptic Device for Remote Palpation: Characterisation and Interface with a Virtual Environment,” </a:t>
            </a:r>
            <a:r>
              <a:rPr lang="en-IN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Frontiers in Robotics and AI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vol. 5, Jun. 2018, 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: https://doi.org/10.3389/frobt.2018.00062.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C244AF-051E-DCD9-6D0C-443848D3ED16}"/>
              </a:ext>
            </a:extLst>
          </p:cNvPr>
          <p:cNvSpPr txBox="1"/>
          <p:nvPr/>
        </p:nvSpPr>
        <p:spPr>
          <a:xfrm>
            <a:off x="3586450" y="5019012"/>
            <a:ext cx="1579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IN" sz="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3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]A. T. 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Maereg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A. Nagar, D. Reid, and E. L. Secco, “Wearable Vibrotactile Haptic Device for Stiffness Discrimination during Virtual Interactions,” </a:t>
            </a:r>
            <a:r>
              <a:rPr lang="en-IN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Frontiers in Robotics and AI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, vol. 4, Sep. 2017, </a:t>
            </a:r>
            <a:r>
              <a:rPr lang="en-IN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I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: https://doi.org/10.3389/frobt.2017.00042.</a:t>
            </a:r>
          </a:p>
        </p:txBody>
      </p:sp>
    </p:spTree>
    <p:extLst>
      <p:ext uri="{BB962C8B-B14F-4D97-AF65-F5344CB8AC3E}">
        <p14:creationId xmlns:p14="http://schemas.microsoft.com/office/powerpoint/2010/main" val="393883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B326-FA67-0292-36D8-3ECEBD8A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26EAE-AFC0-06B7-80E6-784622577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0" y="903004"/>
            <a:ext cx="7200022" cy="2743535"/>
          </a:xfrm>
        </p:spPr>
        <p:txBody>
          <a:bodyPr/>
          <a:lstStyle/>
          <a:p>
            <a:r>
              <a:rPr lang="en-US" sz="2000" dirty="0"/>
              <a:t>Arduino signals the relay, turning them ON or OFF.</a:t>
            </a:r>
          </a:p>
          <a:p>
            <a:r>
              <a:rPr lang="en-US" sz="2000" dirty="0"/>
              <a:t>Based on the Arduino's signal, the relay closes the circuit supplying power to the peristaltic pump and the electromagnet.</a:t>
            </a:r>
          </a:p>
          <a:p>
            <a:r>
              <a:rPr lang="en-US" sz="2000" dirty="0"/>
              <a:t>The pump, in the ON state, circulates the fluid around the patch</a:t>
            </a:r>
          </a:p>
          <a:p>
            <a:r>
              <a:rPr lang="en-US" sz="2000" dirty="0"/>
              <a:t>The electromagnet, turns the fluid into semi-</a:t>
            </a:r>
            <a:r>
              <a:rPr lang="en-US" sz="2000" dirty="0" err="1"/>
              <a:t>soild</a:t>
            </a:r>
            <a:r>
              <a:rPr lang="en-US" sz="2000" dirty="0"/>
              <a:t>, when magnetized.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1DF03-B918-65CE-C7C8-0BD161B01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58" y="-984398"/>
            <a:ext cx="4663362" cy="36322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E0B8B-4F4B-3C00-A928-462724907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6" y="3901432"/>
            <a:ext cx="6340753" cy="28070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C17AAB-A121-209C-3735-330C8C935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56" y="1550854"/>
            <a:ext cx="3750482" cy="22159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CBC85FC-1D58-EF47-1E55-E8413914B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97" y="3564814"/>
            <a:ext cx="3378891" cy="2037574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B59EF4-1BE2-E2B4-3297-E67A9BFCF761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7115172" y="1830881"/>
            <a:ext cx="3184718" cy="947141"/>
          </a:xfrm>
          <a:prstGeom prst="bentConnector3">
            <a:avLst>
              <a:gd name="adj1" fmla="val 99884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EC42D3F-FFA7-0568-5D63-93AE850B29CE}"/>
              </a:ext>
            </a:extLst>
          </p:cNvPr>
          <p:cNvCxnSpPr/>
          <p:nvPr/>
        </p:nvCxnSpPr>
        <p:spPr bwMode="auto">
          <a:xfrm rot="5400000">
            <a:off x="5646262" y="5296055"/>
            <a:ext cx="1669417" cy="244508"/>
          </a:xfrm>
          <a:prstGeom prst="bentConnector3">
            <a:avLst>
              <a:gd name="adj1" fmla="val 99794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B3694BA-87A0-CD41-FC0D-C7AE9A6CA06B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731566" y="5167140"/>
            <a:ext cx="1455198" cy="288118"/>
          </a:xfrm>
          <a:prstGeom prst="bentConnector3">
            <a:avLst>
              <a:gd name="adj1" fmla="val 9950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F852BA7-DCEE-F3ED-E393-BC85F261EC54}"/>
              </a:ext>
            </a:extLst>
          </p:cNvPr>
          <p:cNvCxnSpPr>
            <a:cxnSpLocks/>
          </p:cNvCxnSpPr>
          <p:nvPr/>
        </p:nvCxnSpPr>
        <p:spPr bwMode="auto">
          <a:xfrm flipV="1">
            <a:off x="6306111" y="2964053"/>
            <a:ext cx="4203328" cy="3181855"/>
          </a:xfrm>
          <a:prstGeom prst="bentConnector3">
            <a:avLst>
              <a:gd name="adj1" fmla="val 94387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E19CF233-858C-120C-0C4E-469E46781692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6603226" y="2915720"/>
            <a:ext cx="3635952" cy="3337297"/>
          </a:xfrm>
          <a:prstGeom prst="bentConnector3">
            <a:avLst>
              <a:gd name="adj1" fmla="val 8339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570C63C4-0314-3898-0285-D7E0D3238151}"/>
              </a:ext>
            </a:extLst>
          </p:cNvPr>
          <p:cNvSpPr/>
          <p:nvPr/>
        </p:nvSpPr>
        <p:spPr bwMode="auto">
          <a:xfrm>
            <a:off x="8670600" y="2401455"/>
            <a:ext cx="1094703" cy="6007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Reservoir</a:t>
            </a:r>
            <a:endParaRPr kumimoji="0" lang="en-I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51935E4D-5B41-D14C-4EA0-90D229DBB6E0}"/>
              </a:ext>
            </a:extLst>
          </p:cNvPr>
          <p:cNvCxnSpPr/>
          <p:nvPr/>
        </p:nvCxnSpPr>
        <p:spPr bwMode="auto">
          <a:xfrm rot="5400000">
            <a:off x="8659121" y="1842624"/>
            <a:ext cx="923637" cy="194024"/>
          </a:xfrm>
          <a:prstGeom prst="bentConnector3">
            <a:avLst>
              <a:gd name="adj1" fmla="val -1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B9328137-FF45-350D-8E16-41D4FE55E306}"/>
              </a:ext>
            </a:extLst>
          </p:cNvPr>
          <p:cNvCxnSpPr>
            <a:stCxn id="80" idx="2"/>
          </p:cNvCxnSpPr>
          <p:nvPr/>
        </p:nvCxnSpPr>
        <p:spPr bwMode="auto">
          <a:xfrm rot="5400000">
            <a:off x="8346948" y="3097372"/>
            <a:ext cx="966160" cy="775848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6C7E4B0-90C7-65D5-86B3-212E85CB6EBA}"/>
              </a:ext>
            </a:extLst>
          </p:cNvPr>
          <p:cNvSpPr txBox="1"/>
          <p:nvPr/>
        </p:nvSpPr>
        <p:spPr>
          <a:xfrm>
            <a:off x="1212824" y="356481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Arduino Uno</a:t>
            </a:r>
            <a:endParaRPr lang="en-IN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B06B1BE-4DE3-E5BE-2577-69C9E70CB9D5}"/>
              </a:ext>
            </a:extLst>
          </p:cNvPr>
          <p:cNvSpPr txBox="1"/>
          <p:nvPr/>
        </p:nvSpPr>
        <p:spPr>
          <a:xfrm>
            <a:off x="4338569" y="4216426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Relays</a:t>
            </a:r>
            <a:endParaRPr lang="en-IN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92397C8-6D44-606A-ED06-7879DEA10980}"/>
              </a:ext>
            </a:extLst>
          </p:cNvPr>
          <p:cNvSpPr txBox="1"/>
          <p:nvPr/>
        </p:nvSpPr>
        <p:spPr>
          <a:xfrm>
            <a:off x="-74168" y="4879831"/>
            <a:ext cx="1551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 Supply</a:t>
            </a:r>
            <a:endParaRPr lang="en-IN" sz="16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5F5EC78-D642-A79A-5A55-A30642D0D2F6}"/>
              </a:ext>
            </a:extLst>
          </p:cNvPr>
          <p:cNvSpPr txBox="1"/>
          <p:nvPr/>
        </p:nvSpPr>
        <p:spPr>
          <a:xfrm>
            <a:off x="6228912" y="3694872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Peristaltic Pump</a:t>
            </a:r>
            <a:endParaRPr lang="en-IN" sz="16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981F0B-5872-C34C-199C-375EB2328CD7}"/>
              </a:ext>
            </a:extLst>
          </p:cNvPr>
          <p:cNvSpPr txBox="1"/>
          <p:nvPr/>
        </p:nvSpPr>
        <p:spPr>
          <a:xfrm>
            <a:off x="10488315" y="3287207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Electromagnet</a:t>
            </a:r>
            <a:endParaRPr lang="en-IN" sz="16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A8AF205-47A8-E377-9144-FADCE6781D1A}"/>
              </a:ext>
            </a:extLst>
          </p:cNvPr>
          <p:cNvSpPr txBox="1"/>
          <p:nvPr/>
        </p:nvSpPr>
        <p:spPr>
          <a:xfrm>
            <a:off x="7437406" y="34644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Inlet Pipe</a:t>
            </a:r>
            <a:endParaRPr lang="en-IN" sz="1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214735-A972-C385-3703-38A5DAA564E6}"/>
              </a:ext>
            </a:extLst>
          </p:cNvPr>
          <p:cNvSpPr txBox="1"/>
          <p:nvPr/>
        </p:nvSpPr>
        <p:spPr>
          <a:xfrm>
            <a:off x="8998376" y="179576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Outlet</a:t>
            </a:r>
            <a:endParaRPr lang="en-IN" sz="1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617F607-A139-5EC2-5D6A-7FE4C8461EF6}"/>
              </a:ext>
            </a:extLst>
          </p:cNvPr>
          <p:cNvSpPr txBox="1"/>
          <p:nvPr/>
        </p:nvSpPr>
        <p:spPr>
          <a:xfrm>
            <a:off x="9853526" y="210187"/>
            <a:ext cx="2153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Silicone haptic device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75195-A00D-692E-5CDA-6945C036C115}"/>
              </a:ext>
            </a:extLst>
          </p:cNvPr>
          <p:cNvSpPr txBox="1"/>
          <p:nvPr/>
        </p:nvSpPr>
        <p:spPr>
          <a:xfrm>
            <a:off x="231183" y="4033426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38693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AF6-D6B2-63D5-9526-58EC168F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914400"/>
            <a:ext cx="10972800" cy="1066800"/>
          </a:xfrm>
        </p:spPr>
        <p:txBody>
          <a:bodyPr/>
          <a:lstStyle/>
          <a:p>
            <a:r>
              <a:rPr lang="en-GB" sz="4000" dirty="0"/>
              <a:t>The Silicone haptic device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60B8-C075-1812-0A99-119C14BB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764632"/>
            <a:ext cx="11176000" cy="41789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Two layer silicone rubber with internal hollow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Thickness of  approximately 1mm.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Inlet and Outlet channel integrated in the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Cast the top layer and the bottom layer separately.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FC437F-3D4F-BB99-8B6E-172C32C66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52" y="2757297"/>
            <a:ext cx="7490834" cy="431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1C17D-397C-79F0-AED5-F8B65FF08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77" y="422873"/>
            <a:ext cx="6023366" cy="3639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CC5BD-DE6E-AFA1-598F-69B51EF77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43" y="2220463"/>
            <a:ext cx="7489472" cy="4425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F8610-59AF-0FFF-AE5A-72821E1D0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4675" y="2443917"/>
            <a:ext cx="6877188" cy="4063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836626-0501-E0E4-8BAB-130E92FF9A3B}"/>
              </a:ext>
            </a:extLst>
          </p:cNvPr>
          <p:cNvSpPr txBox="1"/>
          <p:nvPr/>
        </p:nvSpPr>
        <p:spPr>
          <a:xfrm>
            <a:off x="440615" y="5707857"/>
            <a:ext cx="3072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Mold cross-section for the outer layer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A87FB-995A-AA87-D56D-F6BD3FC50D8E}"/>
              </a:ext>
            </a:extLst>
          </p:cNvPr>
          <p:cNvSpPr txBox="1"/>
          <p:nvPr/>
        </p:nvSpPr>
        <p:spPr>
          <a:xfrm>
            <a:off x="4663515" y="5727241"/>
            <a:ext cx="363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Mold cross-section for the inner layer</a:t>
            </a:r>
            <a:endParaRPr lang="en-IN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2980C-E790-AEAB-D9FA-4569A0C8E70E}"/>
              </a:ext>
            </a:extLst>
          </p:cNvPr>
          <p:cNvSpPr txBox="1"/>
          <p:nvPr/>
        </p:nvSpPr>
        <p:spPr>
          <a:xfrm>
            <a:off x="9292826" y="508214"/>
            <a:ext cx="2189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3D Model of the cast</a:t>
            </a:r>
            <a:endParaRPr lang="en-IN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36C75-153B-C759-B645-F9E596FBF20E}"/>
              </a:ext>
            </a:extLst>
          </p:cNvPr>
          <p:cNvSpPr txBox="1"/>
          <p:nvPr/>
        </p:nvSpPr>
        <p:spPr>
          <a:xfrm>
            <a:off x="9860567" y="3268339"/>
            <a:ext cx="132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Side View</a:t>
            </a:r>
            <a:endParaRPr lang="en-IN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AAB361-AF0D-32F5-682C-5E5CE8526E03}"/>
              </a:ext>
            </a:extLst>
          </p:cNvPr>
          <p:cNvSpPr txBox="1"/>
          <p:nvPr/>
        </p:nvSpPr>
        <p:spPr>
          <a:xfrm>
            <a:off x="9687421" y="6292077"/>
            <a:ext cx="1379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Back View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568C8-A91A-AC4F-284F-305307F31532}"/>
              </a:ext>
            </a:extLst>
          </p:cNvPr>
          <p:cNvSpPr txBox="1"/>
          <p:nvPr/>
        </p:nvSpPr>
        <p:spPr>
          <a:xfrm>
            <a:off x="8789183" y="3542519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Inlet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C998D-CB51-4838-9B86-1FACE6C65F27}"/>
              </a:ext>
            </a:extLst>
          </p:cNvPr>
          <p:cNvSpPr txBox="1"/>
          <p:nvPr/>
        </p:nvSpPr>
        <p:spPr>
          <a:xfrm>
            <a:off x="8619129" y="5891967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Outlet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AF20F9D-B0EF-DCE3-E612-9E7EE4686506}"/>
              </a:ext>
            </a:extLst>
          </p:cNvPr>
          <p:cNvCxnSpPr>
            <a:cxnSpLocks/>
          </p:cNvCxnSpPr>
          <p:nvPr/>
        </p:nvCxnSpPr>
        <p:spPr bwMode="auto">
          <a:xfrm>
            <a:off x="9437290" y="3712933"/>
            <a:ext cx="999408" cy="303993"/>
          </a:xfrm>
          <a:prstGeom prst="bentConnector3">
            <a:avLst>
              <a:gd name="adj1" fmla="val 99048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DF08207-89A0-2308-6A0D-C9D94FF26EB5}"/>
              </a:ext>
            </a:extLst>
          </p:cNvPr>
          <p:cNvCxnSpPr/>
          <p:nvPr/>
        </p:nvCxnSpPr>
        <p:spPr bwMode="auto">
          <a:xfrm flipV="1">
            <a:off x="9486674" y="5797485"/>
            <a:ext cx="900661" cy="294537"/>
          </a:xfrm>
          <a:prstGeom prst="bentConnector3">
            <a:avLst>
              <a:gd name="adj1" fmla="val 101286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7897C7-93B4-1D43-8685-CFE2FFA79313}"/>
              </a:ext>
            </a:extLst>
          </p:cNvPr>
          <p:cNvSpPr txBox="1"/>
          <p:nvPr/>
        </p:nvSpPr>
        <p:spPr>
          <a:xfrm>
            <a:off x="7358930" y="6519975"/>
            <a:ext cx="1479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 of Images: author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594355091"/>
      </p:ext>
    </p:extLst>
  </p:cSld>
  <p:clrMapOvr>
    <a:masterClrMapping/>
  </p:clrMapOvr>
</p:sld>
</file>

<file path=ppt/theme/theme1.xml><?xml version="1.0" encoding="utf-8"?>
<a:theme xmlns:a="http://schemas.openxmlformats.org/drawingml/2006/main" name="UTC_template_newLogo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2A196F"/>
      </a:accent5>
      <a:accent6>
        <a:srgbClr val="F79646"/>
      </a:accent6>
      <a:hlink>
        <a:srgbClr val="0000FF"/>
      </a:hlink>
      <a:folHlink>
        <a:srgbClr val="800080"/>
      </a:folHlink>
    </a:clrScheme>
    <a:fontScheme name="UTC_template_newLogo">
      <a:majorFont>
        <a:latin typeface="TUOS Stephenson"/>
        <a:ea typeface=""/>
        <a:cs typeface=""/>
      </a:majorFont>
      <a:minorFont>
        <a:latin typeface="TUOS Bla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UTC_template_newLogo 1">
        <a:dk1>
          <a:srgbClr val="2A196F"/>
        </a:dk1>
        <a:lt1>
          <a:srgbClr val="F9FFA2"/>
        </a:lt1>
        <a:dk2>
          <a:srgbClr val="00B3EF"/>
        </a:dk2>
        <a:lt2>
          <a:srgbClr val="FCFBE3"/>
        </a:lt2>
        <a:accent1>
          <a:srgbClr val="FFFF00"/>
        </a:accent1>
        <a:accent2>
          <a:srgbClr val="B5B5B5"/>
        </a:accent2>
        <a:accent3>
          <a:srgbClr val="FBFFCE"/>
        </a:accent3>
        <a:accent4>
          <a:srgbClr val="22145E"/>
        </a:accent4>
        <a:accent5>
          <a:srgbClr val="FFFFAA"/>
        </a:accent5>
        <a:accent6>
          <a:srgbClr val="A4A4A4"/>
        </a:accent6>
        <a:hlink>
          <a:srgbClr val="00B4F0"/>
        </a:hlink>
        <a:folHlink>
          <a:srgbClr val="FF00A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09253F5D-5614-447B-A946-3CA460A133E4}" vid="{C1175459-1B70-4688-B9C1-EF267DB7908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EA4F71FEEBE345882E5756C20E82ED" ma:contentTypeVersion="2" ma:contentTypeDescription="Create a new document." ma:contentTypeScope="" ma:versionID="f06967c6cb4d43676aa6b6452fd7cb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E21C81-FB44-4DC5-8327-443C9E0AB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35362C7-7CFC-4D13-9666-64B28042A2AE}">
  <ds:schemaRefs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4FF0453-166A-4B8A-81A5-CF653A7FD1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Rolls-Royce UTC Widescreen</Template>
  <TotalTime>8832</TotalTime>
  <Words>1647</Words>
  <Application>Microsoft Office PowerPoint</Application>
  <PresentationFormat>Widescreen</PresentationFormat>
  <Paragraphs>228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TUOS Stephenson</vt:lpstr>
      <vt:lpstr>Arial</vt:lpstr>
      <vt:lpstr>Calibri</vt:lpstr>
      <vt:lpstr>Cambria Math</vt:lpstr>
      <vt:lpstr>TUOS Blake</vt:lpstr>
      <vt:lpstr>Wingdings</vt:lpstr>
      <vt:lpstr>UTC_template_newLogo</vt:lpstr>
      <vt:lpstr>ACS6300 Robotics Project and Dissertation Topic:- MR Fluid Based Haptic Feedback System by, Samanta Suprio Sujoy  Project Code and Title: SD1, Medical Robotics- VR/AR for telerobotics</vt:lpstr>
      <vt:lpstr>Outline</vt:lpstr>
      <vt:lpstr>Aims and Objectives</vt:lpstr>
      <vt:lpstr>Background</vt:lpstr>
      <vt:lpstr>Typical Behaviour of an MR Fluid</vt:lpstr>
      <vt:lpstr>Haptic Feedback Systems </vt:lpstr>
      <vt:lpstr>PowerPoint Presentation</vt:lpstr>
      <vt:lpstr>Methodology</vt:lpstr>
      <vt:lpstr>The Silicone haptic device </vt:lpstr>
      <vt:lpstr>PowerPoint Presentation</vt:lpstr>
      <vt:lpstr>PowerPoint Presentation</vt:lpstr>
      <vt:lpstr>PowerPoint Presentation</vt:lpstr>
      <vt:lpstr>PowerPoint Presentation</vt:lpstr>
      <vt:lpstr>Generation of Normal and Shear forces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work</vt:lpstr>
    </vt:vector>
  </TitlesOfParts>
  <Manager>Design team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template</dc:subject>
  <dc:creator>Yuanbo Nie</dc:creator>
  <cp:keywords>tuos, sheffield, university, powerpoint, ppt, template, i-d, 2005, white, dmc</cp:keywords>
  <dc:description>Please use this template for all your screen presentation requirements - adapting as necessary to the audience and facility in which it might be seen._x000d_
_x000d_
© 2005  The Univeristy of Sheffield</dc:description>
  <cp:lastModifiedBy>Suprio Samanta</cp:lastModifiedBy>
  <cp:revision>497</cp:revision>
  <cp:lastPrinted>2021-06-30T15:20:52Z</cp:lastPrinted>
  <dcterms:created xsi:type="dcterms:W3CDTF">2020-08-25T10:09:49Z</dcterms:created>
  <dcterms:modified xsi:type="dcterms:W3CDTF">2025-05-20T10:10:09Z</dcterms:modified>
  <cp:category>Templates, identity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0x010100C9EA4F71FEEBE345882E5756C20E82ED</vt:lpwstr>
  </property>
</Properties>
</file>